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22"/>
  </p:notesMasterIdLst>
  <p:sldIdLst>
    <p:sldId id="414" r:id="rId6"/>
    <p:sldId id="257" r:id="rId7"/>
    <p:sldId id="433" r:id="rId8"/>
    <p:sldId id="403" r:id="rId9"/>
    <p:sldId id="415" r:id="rId10"/>
    <p:sldId id="416" r:id="rId11"/>
    <p:sldId id="422" r:id="rId12"/>
    <p:sldId id="417" r:id="rId13"/>
    <p:sldId id="424" r:id="rId14"/>
    <p:sldId id="434" r:id="rId15"/>
    <p:sldId id="427" r:id="rId16"/>
    <p:sldId id="428" r:id="rId17"/>
    <p:sldId id="431" r:id="rId18"/>
    <p:sldId id="432" r:id="rId19"/>
    <p:sldId id="399" r:id="rId20"/>
    <p:sldId id="269" r:id="rId21"/>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Trebuchet MS" panose="020B060302020202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Horn" initials="KH" lastIdx="5" clrIdx="0">
    <p:extLst>
      <p:ext uri="{19B8F6BF-5375-455C-9EA6-DF929625EA0E}">
        <p15:presenceInfo xmlns:p15="http://schemas.microsoft.com/office/powerpoint/2012/main" userId="S-1-5-21-1208174868-2773812118-1840699292-1143" providerId="AD"/>
      </p:ext>
    </p:extLst>
  </p:cmAuthor>
  <p:cmAuthor id="2" name="Abigail Friedman" initials="AF" lastIdx="3" clrIdx="1">
    <p:extLst>
      <p:ext uri="{19B8F6BF-5375-455C-9EA6-DF929625EA0E}">
        <p15:presenceInfo xmlns:p15="http://schemas.microsoft.com/office/powerpoint/2012/main" userId="S-1-5-21-1208174868-2773812118-1840699292-1293" providerId="AD"/>
      </p:ext>
    </p:extLst>
  </p:cmAuthor>
  <p:cmAuthor id="3" name="Katie Buckley" initials="KB" lastIdx="2" clrIdx="2">
    <p:extLst>
      <p:ext uri="{19B8F6BF-5375-455C-9EA6-DF929625EA0E}">
        <p15:presenceInfo xmlns:p15="http://schemas.microsoft.com/office/powerpoint/2012/main" userId="S::kbuckley@vlct.org::8a52d29a-bcde-4858-8ac4-91872bab31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87"/>
    <a:srgbClr val="253E22"/>
    <a:srgbClr val="1F3F19"/>
    <a:srgbClr val="1D3917"/>
    <a:srgbClr val="273917"/>
    <a:srgbClr val="262F13"/>
    <a:srgbClr val="0000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DC6922-BB87-4170-A75D-58977E08AE25}" v="5" dt="2022-06-28T20:25:53.778"/>
    <p1510:client id="{C67A11D9-67CD-92EC-C880-C19758ABC9C6}" v="1" dt="2022-06-28T20:15:04.0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4020" autoAdjust="0"/>
  </p:normalViewPr>
  <p:slideViewPr>
    <p:cSldViewPr snapToGrid="0">
      <p:cViewPr varScale="1">
        <p:scale>
          <a:sx n="31" d="100"/>
          <a:sy n="31" d="100"/>
        </p:scale>
        <p:origin x="2050" y="19"/>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hyperlink" Target="https://www.ecfr.gov/current/title-31/subtitle-A/part-35#p-35.3(Recipient)" TargetMode="Externa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hyperlink" Target="https://www.ecfr.gov/current/title-31/subtitle-A/part-35#p-35.3(Recipient)" TargetMode="External"/><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8.sv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svg"/><Relationship Id="rId9"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5267B9-6D3F-4076-92EF-94090D1C10B7}" type="doc">
      <dgm:prSet loTypeId="urn:microsoft.com/office/officeart/2018/2/layout/IconVerticalSolidList" loCatId="icon" qsTypeId="urn:microsoft.com/office/officeart/2005/8/quickstyle/simple5" qsCatId="simple" csTypeId="urn:microsoft.com/office/officeart/2005/8/colors/accent1_2" csCatId="accent1" phldr="1"/>
      <dgm:spPr/>
      <dgm:t>
        <a:bodyPr/>
        <a:lstStyle/>
        <a:p>
          <a:endParaRPr lang="en-US"/>
        </a:p>
      </dgm:t>
    </dgm:pt>
    <dgm:pt modelId="{C258307E-A208-4A1D-ABC4-70C9346022C5}">
      <dgm:prSet custT="1"/>
      <dgm:spPr/>
      <dgm:t>
        <a:bodyPr/>
        <a:lstStyle/>
        <a:p>
          <a:pPr>
            <a:lnSpc>
              <a:spcPct val="100000"/>
            </a:lnSpc>
          </a:pPr>
          <a:r>
            <a:rPr lang="en-US" sz="2400" b="0" i="0" baseline="0" dirty="0"/>
            <a:t>Issued January 6</a:t>
          </a:r>
          <a:r>
            <a:rPr lang="en-US" sz="2400" b="0" i="0" baseline="30000" dirty="0"/>
            <a:t>th</a:t>
          </a:r>
          <a:r>
            <a:rPr lang="en-US" sz="2400" b="0" i="0" baseline="0" dirty="0"/>
            <a:t>, it took effect April 1, 2022, and replaces the Interim Final Rule, which has been in effect since May 17, 2021</a:t>
          </a:r>
          <a:endParaRPr lang="en-US" sz="2400" dirty="0"/>
        </a:p>
      </dgm:t>
    </dgm:pt>
    <dgm:pt modelId="{4A12B3A9-E9AA-4463-9BCF-8E417EFE9969}" type="parTrans" cxnId="{872891A2-0A90-4B83-BD65-3B3A13274DA3}">
      <dgm:prSet/>
      <dgm:spPr/>
      <dgm:t>
        <a:bodyPr/>
        <a:lstStyle/>
        <a:p>
          <a:endParaRPr lang="en-US"/>
        </a:p>
      </dgm:t>
    </dgm:pt>
    <dgm:pt modelId="{B8EEA4B4-53B9-45AE-8C9E-D59E53B13D63}" type="sibTrans" cxnId="{872891A2-0A90-4B83-BD65-3B3A13274DA3}">
      <dgm:prSet/>
      <dgm:spPr/>
      <dgm:t>
        <a:bodyPr/>
        <a:lstStyle/>
        <a:p>
          <a:endParaRPr lang="en-US"/>
        </a:p>
      </dgm:t>
    </dgm:pt>
    <dgm:pt modelId="{A08E880D-6360-4ECA-AFAA-79AA848C564F}">
      <dgm:prSet custT="1"/>
      <dgm:spPr/>
      <dgm:t>
        <a:bodyPr/>
        <a:lstStyle/>
        <a:p>
          <a:pPr>
            <a:lnSpc>
              <a:spcPct val="100000"/>
            </a:lnSpc>
          </a:pPr>
          <a:r>
            <a:rPr lang="en-US" sz="2400" dirty="0"/>
            <a:t>The award period of performance ends December 31, 2026; all funds must be expended by this date</a:t>
          </a:r>
        </a:p>
      </dgm:t>
    </dgm:pt>
    <dgm:pt modelId="{2D8DF753-29EF-48E2-BEB9-30AE598F9410}" type="parTrans" cxnId="{8D5F8A57-DC3E-4956-839D-3F000858D158}">
      <dgm:prSet/>
      <dgm:spPr/>
      <dgm:t>
        <a:bodyPr/>
        <a:lstStyle/>
        <a:p>
          <a:endParaRPr lang="en-US"/>
        </a:p>
      </dgm:t>
    </dgm:pt>
    <dgm:pt modelId="{59A3FC50-8FB5-4003-9430-9C9B21C8FD66}" type="sibTrans" cxnId="{8D5F8A57-DC3E-4956-839D-3F000858D158}">
      <dgm:prSet/>
      <dgm:spPr/>
      <dgm:t>
        <a:bodyPr/>
        <a:lstStyle/>
        <a:p>
          <a:endParaRPr lang="en-US"/>
        </a:p>
      </dgm:t>
    </dgm:pt>
    <dgm:pt modelId="{7F8E5D85-5470-4614-94A8-3AA07A2C092F}">
      <dgm:prSet custT="1"/>
      <dgm:spPr/>
      <dgm:t>
        <a:bodyPr/>
        <a:lstStyle/>
        <a:p>
          <a:pPr rtl="0">
            <a:lnSpc>
              <a:spcPct val="100000"/>
            </a:lnSpc>
          </a:pPr>
          <a:r>
            <a:rPr lang="en-US" sz="2400" b="0" i="0" baseline="0" dirty="0"/>
            <a:t>The </a:t>
          </a:r>
          <a:r>
            <a:rPr lang="en-US" sz="2400" b="1" i="1" baseline="0" dirty="0">
              <a:solidFill>
                <a:srgbClr val="004B87"/>
              </a:solidFill>
              <a:latin typeface="Calibri"/>
              <a:hlinkClick xmlns:r="http://schemas.openxmlformats.org/officeDocument/2006/relationships" r:id="rId1">
                <a:extLst>
                  <a:ext uri="{A12FA001-AC4F-418D-AE19-62706E023703}">
                    <ahyp:hlinkClr xmlns:ahyp="http://schemas.microsoft.com/office/drawing/2018/hyperlinkcolor" val="tx"/>
                  </a:ext>
                </a:extLst>
              </a:hlinkClick>
            </a:rPr>
            <a:t>Recipient</a:t>
          </a:r>
          <a:r>
            <a:rPr lang="en-US" sz="2400" b="0" i="0" baseline="0" dirty="0">
              <a:solidFill>
                <a:srgbClr val="004B87"/>
              </a:solidFill>
            </a:rPr>
            <a:t> </a:t>
          </a:r>
          <a:r>
            <a:rPr lang="en-US" sz="2400" b="0" i="0" baseline="0" dirty="0"/>
            <a:t>is the </a:t>
          </a:r>
          <a:r>
            <a:rPr lang="en-US" sz="2400" b="1" i="1" baseline="0" dirty="0"/>
            <a:t>ultimate arbiter </a:t>
          </a:r>
          <a:r>
            <a:rPr lang="en-US" sz="2400" b="0" i="0" baseline="0" dirty="0"/>
            <a:t>of how funds will be spent; there is no higher authority or approval process</a:t>
          </a:r>
          <a:endParaRPr lang="en-US" sz="2400" dirty="0"/>
        </a:p>
      </dgm:t>
    </dgm:pt>
    <dgm:pt modelId="{E182AA62-7A72-47AC-86C4-9F11AA8FC0A9}" type="parTrans" cxnId="{BC0E0E60-6E98-4148-BBD3-FAAFCB8F77A2}">
      <dgm:prSet/>
      <dgm:spPr/>
      <dgm:t>
        <a:bodyPr/>
        <a:lstStyle/>
        <a:p>
          <a:endParaRPr lang="en-US"/>
        </a:p>
      </dgm:t>
    </dgm:pt>
    <dgm:pt modelId="{9C6E3E26-8FD9-4CB5-98F3-08398FC00CEC}" type="sibTrans" cxnId="{BC0E0E60-6E98-4148-BBD3-FAAFCB8F77A2}">
      <dgm:prSet/>
      <dgm:spPr/>
      <dgm:t>
        <a:bodyPr/>
        <a:lstStyle/>
        <a:p>
          <a:endParaRPr lang="en-US"/>
        </a:p>
      </dgm:t>
    </dgm:pt>
    <dgm:pt modelId="{20E96E1A-3DF7-4BF7-94C2-E7BFD01B3E0F}">
      <dgm:prSet custT="1"/>
      <dgm:spPr/>
      <dgm:t>
        <a:bodyPr/>
        <a:lstStyle/>
        <a:p>
          <a:pPr>
            <a:lnSpc>
              <a:spcPct val="100000"/>
            </a:lnSpc>
          </a:pPr>
          <a:r>
            <a:rPr lang="en-US" sz="2400" b="0" i="0" baseline="0" dirty="0"/>
            <a:t>All municipalities will be required to report on their spending </a:t>
          </a:r>
          <a:r>
            <a:rPr lang="en-US" sz="2400" b="1" i="1" baseline="0" dirty="0"/>
            <a:t>directly to Treasury </a:t>
          </a:r>
          <a:r>
            <a:rPr lang="en-US" sz="2400" b="0" i="0" baseline="0" dirty="0"/>
            <a:t>using an online portal </a:t>
          </a:r>
          <a:endParaRPr lang="en-US" sz="2400" dirty="0"/>
        </a:p>
      </dgm:t>
    </dgm:pt>
    <dgm:pt modelId="{A3413314-F856-4A18-A46F-6AA2339D0DE6}" type="parTrans" cxnId="{E05A0255-D81E-4650-9B7A-A5DDA661009D}">
      <dgm:prSet/>
      <dgm:spPr/>
      <dgm:t>
        <a:bodyPr/>
        <a:lstStyle/>
        <a:p>
          <a:endParaRPr lang="en-US"/>
        </a:p>
      </dgm:t>
    </dgm:pt>
    <dgm:pt modelId="{06D52965-32C7-4753-9E3D-B77D424B7B07}" type="sibTrans" cxnId="{E05A0255-D81E-4650-9B7A-A5DDA661009D}">
      <dgm:prSet/>
      <dgm:spPr/>
      <dgm:t>
        <a:bodyPr/>
        <a:lstStyle/>
        <a:p>
          <a:endParaRPr lang="en-US"/>
        </a:p>
      </dgm:t>
    </dgm:pt>
    <dgm:pt modelId="{673EE85F-FC72-47D0-9190-C4DCA9B9F6FC}">
      <dgm:prSet custT="1"/>
      <dgm:spPr/>
      <dgm:t>
        <a:bodyPr/>
        <a:lstStyle/>
        <a:p>
          <a:pPr>
            <a:lnSpc>
              <a:spcPct val="100000"/>
            </a:lnSpc>
          </a:pPr>
          <a:r>
            <a:rPr lang="en-US" sz="2400" b="0" i="0" baseline="0" dirty="0"/>
            <a:t>All municipalities, excluding Burlington, have an annual reporting schedule, due by April 30</a:t>
          </a:r>
          <a:r>
            <a:rPr lang="en-US" sz="2400" b="0" i="0" baseline="30000" dirty="0"/>
            <a:t>th</a:t>
          </a:r>
          <a:r>
            <a:rPr lang="en-US" sz="2400" b="0" i="0" baseline="0" dirty="0"/>
            <a:t> each year, 2022-2027 </a:t>
          </a:r>
          <a:endParaRPr lang="en-US" sz="2400" dirty="0"/>
        </a:p>
      </dgm:t>
    </dgm:pt>
    <dgm:pt modelId="{951D3811-E318-4AFD-BE23-4FC26F4CC4B5}" type="parTrans" cxnId="{853E6C9D-425C-44A8-BC30-3B6BEBF1B1B7}">
      <dgm:prSet/>
      <dgm:spPr/>
      <dgm:t>
        <a:bodyPr/>
        <a:lstStyle/>
        <a:p>
          <a:endParaRPr lang="en-US"/>
        </a:p>
      </dgm:t>
    </dgm:pt>
    <dgm:pt modelId="{477EF892-4DC1-4ABD-B758-76D59FB4B5FE}" type="sibTrans" cxnId="{853E6C9D-425C-44A8-BC30-3B6BEBF1B1B7}">
      <dgm:prSet/>
      <dgm:spPr/>
      <dgm:t>
        <a:bodyPr/>
        <a:lstStyle/>
        <a:p>
          <a:endParaRPr lang="en-US"/>
        </a:p>
      </dgm:t>
    </dgm:pt>
    <dgm:pt modelId="{FDD6A0A1-57D7-4339-B9B9-6EF4DE1E0AF9}" type="pres">
      <dgm:prSet presAssocID="{8F5267B9-6D3F-4076-92EF-94090D1C10B7}" presName="root" presStyleCnt="0">
        <dgm:presLayoutVars>
          <dgm:dir/>
          <dgm:resizeHandles val="exact"/>
        </dgm:presLayoutVars>
      </dgm:prSet>
      <dgm:spPr/>
    </dgm:pt>
    <dgm:pt modelId="{9F8EF100-280F-46FF-9704-FEC1E65D870A}" type="pres">
      <dgm:prSet presAssocID="{C258307E-A208-4A1D-ABC4-70C9346022C5}" presName="compNode" presStyleCnt="0"/>
      <dgm:spPr/>
    </dgm:pt>
    <dgm:pt modelId="{5B1C1E5B-098A-44A1-B509-2419404A2BF2}" type="pres">
      <dgm:prSet presAssocID="{C258307E-A208-4A1D-ABC4-70C9346022C5}" presName="bgRect" presStyleLbl="bgShp" presStyleIdx="0" presStyleCnt="5" custLinFactNeighborY="4377"/>
      <dgm:spPr/>
    </dgm:pt>
    <dgm:pt modelId="{56FE0E36-7A91-4A62-8659-8AC3A490A9FF}" type="pres">
      <dgm:prSet presAssocID="{C258307E-A208-4A1D-ABC4-70C9346022C5}" presName="iconRect" presStyleLbl="node1" presStyleIdx="0" presStyleCnt="5"/>
      <dgm:spPr>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Scales of justice with solid fill"/>
        </a:ext>
      </dgm:extLst>
    </dgm:pt>
    <dgm:pt modelId="{3FAA6E1E-FC84-4E9B-862E-CB4FFCA6454A}" type="pres">
      <dgm:prSet presAssocID="{C258307E-A208-4A1D-ABC4-70C9346022C5}" presName="spaceRect" presStyleCnt="0"/>
      <dgm:spPr/>
    </dgm:pt>
    <dgm:pt modelId="{7DDD8C57-6A07-4E5D-A1B1-F8809A437C28}" type="pres">
      <dgm:prSet presAssocID="{C258307E-A208-4A1D-ABC4-70C9346022C5}" presName="parTx" presStyleLbl="revTx" presStyleIdx="0" presStyleCnt="5">
        <dgm:presLayoutVars>
          <dgm:chMax val="0"/>
          <dgm:chPref val="0"/>
        </dgm:presLayoutVars>
      </dgm:prSet>
      <dgm:spPr/>
    </dgm:pt>
    <dgm:pt modelId="{8B84E16E-1443-4549-BEF9-B94BEA4FA769}" type="pres">
      <dgm:prSet presAssocID="{B8EEA4B4-53B9-45AE-8C9E-D59E53B13D63}" presName="sibTrans" presStyleCnt="0"/>
      <dgm:spPr/>
    </dgm:pt>
    <dgm:pt modelId="{B95581DF-232F-40CE-9C50-09F126CAB1E9}" type="pres">
      <dgm:prSet presAssocID="{A08E880D-6360-4ECA-AFAA-79AA848C564F}" presName="compNode" presStyleCnt="0"/>
      <dgm:spPr/>
    </dgm:pt>
    <dgm:pt modelId="{549B2CF1-CDC3-4D9B-B6EE-93C10E509006}" type="pres">
      <dgm:prSet presAssocID="{A08E880D-6360-4ECA-AFAA-79AA848C564F}" presName="bgRect" presStyleLbl="bgShp" presStyleIdx="1" presStyleCnt="5" custLinFactNeighborX="-391" custLinFactNeighborY="1402"/>
      <dgm:spPr/>
    </dgm:pt>
    <dgm:pt modelId="{DC821E9D-5268-4F14-B352-AE2144C54C38}" type="pres">
      <dgm:prSet presAssocID="{A08E880D-6360-4ECA-AFAA-79AA848C564F}" presName="iconRect" presStyleLbl="node1" presStyleIdx="1" presStyleCnt="5"/>
      <dgm:spPr>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Badge Tick1 with solid fill"/>
        </a:ext>
      </dgm:extLst>
    </dgm:pt>
    <dgm:pt modelId="{38D967E2-15EF-4A47-B911-639EB26DADF4}" type="pres">
      <dgm:prSet presAssocID="{A08E880D-6360-4ECA-AFAA-79AA848C564F}" presName="spaceRect" presStyleCnt="0"/>
      <dgm:spPr/>
    </dgm:pt>
    <dgm:pt modelId="{709C6EBB-E2DC-4DA9-96D1-0E87C3098031}" type="pres">
      <dgm:prSet presAssocID="{A08E880D-6360-4ECA-AFAA-79AA848C564F}" presName="parTx" presStyleLbl="revTx" presStyleIdx="1" presStyleCnt="5">
        <dgm:presLayoutVars>
          <dgm:chMax val="0"/>
          <dgm:chPref val="0"/>
        </dgm:presLayoutVars>
      </dgm:prSet>
      <dgm:spPr/>
    </dgm:pt>
    <dgm:pt modelId="{23C3CE2C-2760-4842-8727-C5E6721787BE}" type="pres">
      <dgm:prSet presAssocID="{59A3FC50-8FB5-4003-9430-9C9B21C8FD66}" presName="sibTrans" presStyleCnt="0"/>
      <dgm:spPr/>
    </dgm:pt>
    <dgm:pt modelId="{05324821-2248-4AF4-AB07-461C1ECBB43C}" type="pres">
      <dgm:prSet presAssocID="{7F8E5D85-5470-4614-94A8-3AA07A2C092F}" presName="compNode" presStyleCnt="0"/>
      <dgm:spPr/>
    </dgm:pt>
    <dgm:pt modelId="{04A03D69-C114-46AF-9A67-BD01DE75E167}" type="pres">
      <dgm:prSet presAssocID="{7F8E5D85-5470-4614-94A8-3AA07A2C092F}" presName="bgRect" presStyleLbl="bgShp" presStyleIdx="2" presStyleCnt="5"/>
      <dgm:spPr/>
    </dgm:pt>
    <dgm:pt modelId="{2067A476-8535-416E-8E3E-AE6A67C844DD}" type="pres">
      <dgm:prSet presAssocID="{7F8E5D85-5470-4614-94A8-3AA07A2C092F}"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Bank"/>
        </a:ext>
      </dgm:extLst>
    </dgm:pt>
    <dgm:pt modelId="{CEE54A9D-A883-4DBE-95DF-C1AA2B52EAC4}" type="pres">
      <dgm:prSet presAssocID="{7F8E5D85-5470-4614-94A8-3AA07A2C092F}" presName="spaceRect" presStyleCnt="0"/>
      <dgm:spPr/>
    </dgm:pt>
    <dgm:pt modelId="{AA1CE3BE-FC95-4F90-AF66-9BC8B3023E1E}" type="pres">
      <dgm:prSet presAssocID="{7F8E5D85-5470-4614-94A8-3AA07A2C092F}" presName="parTx" presStyleLbl="revTx" presStyleIdx="2" presStyleCnt="5">
        <dgm:presLayoutVars>
          <dgm:chMax val="0"/>
          <dgm:chPref val="0"/>
        </dgm:presLayoutVars>
      </dgm:prSet>
      <dgm:spPr/>
    </dgm:pt>
    <dgm:pt modelId="{8875EA07-6822-4F06-A546-BAA65044886F}" type="pres">
      <dgm:prSet presAssocID="{9C6E3E26-8FD9-4CB5-98F3-08398FC00CEC}" presName="sibTrans" presStyleCnt="0"/>
      <dgm:spPr/>
    </dgm:pt>
    <dgm:pt modelId="{F4C42010-86B2-48CA-A8B4-042CA61FB98E}" type="pres">
      <dgm:prSet presAssocID="{20E96E1A-3DF7-4BF7-94C2-E7BFD01B3E0F}" presName="compNode" presStyleCnt="0"/>
      <dgm:spPr/>
    </dgm:pt>
    <dgm:pt modelId="{BC50A6F1-314F-40A8-ADE7-566957BD54DF}" type="pres">
      <dgm:prSet presAssocID="{20E96E1A-3DF7-4BF7-94C2-E7BFD01B3E0F}" presName="bgRect" presStyleLbl="bgShp" presStyleIdx="3" presStyleCnt="5"/>
      <dgm:spPr/>
    </dgm:pt>
    <dgm:pt modelId="{DA07FB87-4CCB-4246-90E7-821E55D25C3D}" type="pres">
      <dgm:prSet presAssocID="{20E96E1A-3DF7-4BF7-94C2-E7BFD01B3E0F}" presName="iconRect" presStyleLbl="node1" presStyleIdx="3"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dgm:spPr>
      <dgm:extLst>
        <a:ext uri="{E40237B7-FDA0-4F09-8148-C483321AD2D9}">
          <dgm14:cNvPr xmlns:dgm14="http://schemas.microsoft.com/office/drawing/2010/diagram" id="0" name="" descr="Computer with solid fill"/>
        </a:ext>
      </dgm:extLst>
    </dgm:pt>
    <dgm:pt modelId="{7BD31FC7-7B10-4E57-8C2C-C22A1CEEC1BF}" type="pres">
      <dgm:prSet presAssocID="{20E96E1A-3DF7-4BF7-94C2-E7BFD01B3E0F}" presName="spaceRect" presStyleCnt="0"/>
      <dgm:spPr/>
    </dgm:pt>
    <dgm:pt modelId="{4EBFD258-0363-4771-87CF-0E99A396DDAF}" type="pres">
      <dgm:prSet presAssocID="{20E96E1A-3DF7-4BF7-94C2-E7BFD01B3E0F}" presName="parTx" presStyleLbl="revTx" presStyleIdx="3" presStyleCnt="5">
        <dgm:presLayoutVars>
          <dgm:chMax val="0"/>
          <dgm:chPref val="0"/>
        </dgm:presLayoutVars>
      </dgm:prSet>
      <dgm:spPr/>
    </dgm:pt>
    <dgm:pt modelId="{555F7C43-2910-4104-ADC7-CD603FA16417}" type="pres">
      <dgm:prSet presAssocID="{06D52965-32C7-4753-9E3D-B77D424B7B07}" presName="sibTrans" presStyleCnt="0"/>
      <dgm:spPr/>
    </dgm:pt>
    <dgm:pt modelId="{2A32FE40-1CDE-4E73-8249-106B51789324}" type="pres">
      <dgm:prSet presAssocID="{673EE85F-FC72-47D0-9190-C4DCA9B9F6FC}" presName="compNode" presStyleCnt="0"/>
      <dgm:spPr/>
    </dgm:pt>
    <dgm:pt modelId="{8378F0A5-275D-4BFA-B0B7-DE633B87E1DF}" type="pres">
      <dgm:prSet presAssocID="{673EE85F-FC72-47D0-9190-C4DCA9B9F6FC}" presName="bgRect" presStyleLbl="bgShp" presStyleIdx="4" presStyleCnt="5"/>
      <dgm:spPr/>
    </dgm:pt>
    <dgm:pt modelId="{F78C05FE-48D4-4F77-A62B-B2099C12A570}" type="pres">
      <dgm:prSet presAssocID="{673EE85F-FC72-47D0-9190-C4DCA9B9F6FC}" presName="iconRect" presStyleLbl="node1" presStyleIdx="4"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Monthly calendar"/>
        </a:ext>
      </dgm:extLst>
    </dgm:pt>
    <dgm:pt modelId="{BBFD95FF-97D2-42B1-AB96-2E5121CE5BD9}" type="pres">
      <dgm:prSet presAssocID="{673EE85F-FC72-47D0-9190-C4DCA9B9F6FC}" presName="spaceRect" presStyleCnt="0"/>
      <dgm:spPr/>
    </dgm:pt>
    <dgm:pt modelId="{B80A880F-C98A-441C-87D7-57F32A5D4BFC}" type="pres">
      <dgm:prSet presAssocID="{673EE85F-FC72-47D0-9190-C4DCA9B9F6FC}" presName="parTx" presStyleLbl="revTx" presStyleIdx="4" presStyleCnt="5">
        <dgm:presLayoutVars>
          <dgm:chMax val="0"/>
          <dgm:chPref val="0"/>
        </dgm:presLayoutVars>
      </dgm:prSet>
      <dgm:spPr/>
    </dgm:pt>
  </dgm:ptLst>
  <dgm:cxnLst>
    <dgm:cxn modelId="{5E8FDB5C-1187-4694-96E6-FD1D0138F842}" type="presOf" srcId="{20E96E1A-3DF7-4BF7-94C2-E7BFD01B3E0F}" destId="{4EBFD258-0363-4771-87CF-0E99A396DDAF}" srcOrd="0" destOrd="0" presId="urn:microsoft.com/office/officeart/2018/2/layout/IconVerticalSolidList"/>
    <dgm:cxn modelId="{BC0E0E60-6E98-4148-BBD3-FAAFCB8F77A2}" srcId="{8F5267B9-6D3F-4076-92EF-94090D1C10B7}" destId="{7F8E5D85-5470-4614-94A8-3AA07A2C092F}" srcOrd="2" destOrd="0" parTransId="{E182AA62-7A72-47AC-86C4-9F11AA8FC0A9}" sibTransId="{9C6E3E26-8FD9-4CB5-98F3-08398FC00CEC}"/>
    <dgm:cxn modelId="{E77C8A46-5A32-4742-B577-9C8053E27C16}" type="presOf" srcId="{A08E880D-6360-4ECA-AFAA-79AA848C564F}" destId="{709C6EBB-E2DC-4DA9-96D1-0E87C3098031}" srcOrd="0" destOrd="0" presId="urn:microsoft.com/office/officeart/2018/2/layout/IconVerticalSolidList"/>
    <dgm:cxn modelId="{E05A0255-D81E-4650-9B7A-A5DDA661009D}" srcId="{8F5267B9-6D3F-4076-92EF-94090D1C10B7}" destId="{20E96E1A-3DF7-4BF7-94C2-E7BFD01B3E0F}" srcOrd="3" destOrd="0" parTransId="{A3413314-F856-4A18-A46F-6AA2339D0DE6}" sibTransId="{06D52965-32C7-4753-9E3D-B77D424B7B07}"/>
    <dgm:cxn modelId="{8D5F8A57-DC3E-4956-839D-3F000858D158}" srcId="{8F5267B9-6D3F-4076-92EF-94090D1C10B7}" destId="{A08E880D-6360-4ECA-AFAA-79AA848C564F}" srcOrd="1" destOrd="0" parTransId="{2D8DF753-29EF-48E2-BEB9-30AE598F9410}" sibTransId="{59A3FC50-8FB5-4003-9430-9C9B21C8FD66}"/>
    <dgm:cxn modelId="{853E6C9D-425C-44A8-BC30-3B6BEBF1B1B7}" srcId="{8F5267B9-6D3F-4076-92EF-94090D1C10B7}" destId="{673EE85F-FC72-47D0-9190-C4DCA9B9F6FC}" srcOrd="4" destOrd="0" parTransId="{951D3811-E318-4AFD-BE23-4FC26F4CC4B5}" sibTransId="{477EF892-4DC1-4ABD-B758-76D59FB4B5FE}"/>
    <dgm:cxn modelId="{B807EF9D-08AE-41C5-B66A-321EA57A6D14}" type="presOf" srcId="{8F5267B9-6D3F-4076-92EF-94090D1C10B7}" destId="{FDD6A0A1-57D7-4339-B9B9-6EF4DE1E0AF9}" srcOrd="0" destOrd="0" presId="urn:microsoft.com/office/officeart/2018/2/layout/IconVerticalSolidList"/>
    <dgm:cxn modelId="{C9F870A1-48C7-4A23-AB4D-2DE2EF9A277F}" type="presOf" srcId="{7F8E5D85-5470-4614-94A8-3AA07A2C092F}" destId="{AA1CE3BE-FC95-4F90-AF66-9BC8B3023E1E}" srcOrd="0" destOrd="0" presId="urn:microsoft.com/office/officeart/2018/2/layout/IconVerticalSolidList"/>
    <dgm:cxn modelId="{872891A2-0A90-4B83-BD65-3B3A13274DA3}" srcId="{8F5267B9-6D3F-4076-92EF-94090D1C10B7}" destId="{C258307E-A208-4A1D-ABC4-70C9346022C5}" srcOrd="0" destOrd="0" parTransId="{4A12B3A9-E9AA-4463-9BCF-8E417EFE9969}" sibTransId="{B8EEA4B4-53B9-45AE-8C9E-D59E53B13D63}"/>
    <dgm:cxn modelId="{7A6A16EA-4E48-4A6F-8586-CCB338B3A193}" type="presOf" srcId="{C258307E-A208-4A1D-ABC4-70C9346022C5}" destId="{7DDD8C57-6A07-4E5D-A1B1-F8809A437C28}" srcOrd="0" destOrd="0" presId="urn:microsoft.com/office/officeart/2018/2/layout/IconVerticalSolidList"/>
    <dgm:cxn modelId="{9FDD0AEB-024D-4D95-809B-4D85D9EA8C1A}" type="presOf" srcId="{673EE85F-FC72-47D0-9190-C4DCA9B9F6FC}" destId="{B80A880F-C98A-441C-87D7-57F32A5D4BFC}" srcOrd="0" destOrd="0" presId="urn:microsoft.com/office/officeart/2018/2/layout/IconVerticalSolidList"/>
    <dgm:cxn modelId="{457E5DCD-5F15-4C02-BAD0-166246313207}" type="presParOf" srcId="{FDD6A0A1-57D7-4339-B9B9-6EF4DE1E0AF9}" destId="{9F8EF100-280F-46FF-9704-FEC1E65D870A}" srcOrd="0" destOrd="0" presId="urn:microsoft.com/office/officeart/2018/2/layout/IconVerticalSolidList"/>
    <dgm:cxn modelId="{EE9EC905-4EA7-4947-B013-AE0ECC8D6C03}" type="presParOf" srcId="{9F8EF100-280F-46FF-9704-FEC1E65D870A}" destId="{5B1C1E5B-098A-44A1-B509-2419404A2BF2}" srcOrd="0" destOrd="0" presId="urn:microsoft.com/office/officeart/2018/2/layout/IconVerticalSolidList"/>
    <dgm:cxn modelId="{0CD22D6D-1A6F-4AB3-93E7-48BC06DC78B2}" type="presParOf" srcId="{9F8EF100-280F-46FF-9704-FEC1E65D870A}" destId="{56FE0E36-7A91-4A62-8659-8AC3A490A9FF}" srcOrd="1" destOrd="0" presId="urn:microsoft.com/office/officeart/2018/2/layout/IconVerticalSolidList"/>
    <dgm:cxn modelId="{0D6E4377-C808-43F3-9A1C-D54C08E455DC}" type="presParOf" srcId="{9F8EF100-280F-46FF-9704-FEC1E65D870A}" destId="{3FAA6E1E-FC84-4E9B-862E-CB4FFCA6454A}" srcOrd="2" destOrd="0" presId="urn:microsoft.com/office/officeart/2018/2/layout/IconVerticalSolidList"/>
    <dgm:cxn modelId="{A0315861-AC59-4C70-8D1F-54D9EF9281C3}" type="presParOf" srcId="{9F8EF100-280F-46FF-9704-FEC1E65D870A}" destId="{7DDD8C57-6A07-4E5D-A1B1-F8809A437C28}" srcOrd="3" destOrd="0" presId="urn:microsoft.com/office/officeart/2018/2/layout/IconVerticalSolidList"/>
    <dgm:cxn modelId="{06F820CB-B891-4B20-BE81-5436EF24F7C2}" type="presParOf" srcId="{FDD6A0A1-57D7-4339-B9B9-6EF4DE1E0AF9}" destId="{8B84E16E-1443-4549-BEF9-B94BEA4FA769}" srcOrd="1" destOrd="0" presId="urn:microsoft.com/office/officeart/2018/2/layout/IconVerticalSolidList"/>
    <dgm:cxn modelId="{9AF0140E-5017-40E6-BEEE-3E5A10A00C7F}" type="presParOf" srcId="{FDD6A0A1-57D7-4339-B9B9-6EF4DE1E0AF9}" destId="{B95581DF-232F-40CE-9C50-09F126CAB1E9}" srcOrd="2" destOrd="0" presId="urn:microsoft.com/office/officeart/2018/2/layout/IconVerticalSolidList"/>
    <dgm:cxn modelId="{3F02D0DB-F6D8-4B1D-BF9D-986FD23A56FF}" type="presParOf" srcId="{B95581DF-232F-40CE-9C50-09F126CAB1E9}" destId="{549B2CF1-CDC3-4D9B-B6EE-93C10E509006}" srcOrd="0" destOrd="0" presId="urn:microsoft.com/office/officeart/2018/2/layout/IconVerticalSolidList"/>
    <dgm:cxn modelId="{C6C8AD80-331D-4DC4-809C-81891D3F0609}" type="presParOf" srcId="{B95581DF-232F-40CE-9C50-09F126CAB1E9}" destId="{DC821E9D-5268-4F14-B352-AE2144C54C38}" srcOrd="1" destOrd="0" presId="urn:microsoft.com/office/officeart/2018/2/layout/IconVerticalSolidList"/>
    <dgm:cxn modelId="{EA3DD4E3-8F84-48AB-971B-D72C82C52103}" type="presParOf" srcId="{B95581DF-232F-40CE-9C50-09F126CAB1E9}" destId="{38D967E2-15EF-4A47-B911-639EB26DADF4}" srcOrd="2" destOrd="0" presId="urn:microsoft.com/office/officeart/2018/2/layout/IconVerticalSolidList"/>
    <dgm:cxn modelId="{D958137C-92F9-43C1-A97A-4DB3B2C9DF52}" type="presParOf" srcId="{B95581DF-232F-40CE-9C50-09F126CAB1E9}" destId="{709C6EBB-E2DC-4DA9-96D1-0E87C3098031}" srcOrd="3" destOrd="0" presId="urn:microsoft.com/office/officeart/2018/2/layout/IconVerticalSolidList"/>
    <dgm:cxn modelId="{B3B56658-55BF-4CF3-9B8D-355960F81A88}" type="presParOf" srcId="{FDD6A0A1-57D7-4339-B9B9-6EF4DE1E0AF9}" destId="{23C3CE2C-2760-4842-8727-C5E6721787BE}" srcOrd="3" destOrd="0" presId="urn:microsoft.com/office/officeart/2018/2/layout/IconVerticalSolidList"/>
    <dgm:cxn modelId="{61C777D5-3FD6-40F9-84E6-464BEFC0A65C}" type="presParOf" srcId="{FDD6A0A1-57D7-4339-B9B9-6EF4DE1E0AF9}" destId="{05324821-2248-4AF4-AB07-461C1ECBB43C}" srcOrd="4" destOrd="0" presId="urn:microsoft.com/office/officeart/2018/2/layout/IconVerticalSolidList"/>
    <dgm:cxn modelId="{BB49E4EA-183F-4752-B470-9B747F86BA06}" type="presParOf" srcId="{05324821-2248-4AF4-AB07-461C1ECBB43C}" destId="{04A03D69-C114-46AF-9A67-BD01DE75E167}" srcOrd="0" destOrd="0" presId="urn:microsoft.com/office/officeart/2018/2/layout/IconVerticalSolidList"/>
    <dgm:cxn modelId="{C0B49D01-72B4-4B8C-8C68-790F3500AC2E}" type="presParOf" srcId="{05324821-2248-4AF4-AB07-461C1ECBB43C}" destId="{2067A476-8535-416E-8E3E-AE6A67C844DD}" srcOrd="1" destOrd="0" presId="urn:microsoft.com/office/officeart/2018/2/layout/IconVerticalSolidList"/>
    <dgm:cxn modelId="{35CEEABF-B5F4-434F-94D6-8684A9BDA260}" type="presParOf" srcId="{05324821-2248-4AF4-AB07-461C1ECBB43C}" destId="{CEE54A9D-A883-4DBE-95DF-C1AA2B52EAC4}" srcOrd="2" destOrd="0" presId="urn:microsoft.com/office/officeart/2018/2/layout/IconVerticalSolidList"/>
    <dgm:cxn modelId="{1D18A8B6-DB74-4FF6-A70E-3C3FBCA4BA79}" type="presParOf" srcId="{05324821-2248-4AF4-AB07-461C1ECBB43C}" destId="{AA1CE3BE-FC95-4F90-AF66-9BC8B3023E1E}" srcOrd="3" destOrd="0" presId="urn:microsoft.com/office/officeart/2018/2/layout/IconVerticalSolidList"/>
    <dgm:cxn modelId="{CCF7A5DE-C3A7-4F61-8E73-3EDAB977523C}" type="presParOf" srcId="{FDD6A0A1-57D7-4339-B9B9-6EF4DE1E0AF9}" destId="{8875EA07-6822-4F06-A546-BAA65044886F}" srcOrd="5" destOrd="0" presId="urn:microsoft.com/office/officeart/2018/2/layout/IconVerticalSolidList"/>
    <dgm:cxn modelId="{A206D238-7964-4639-8C07-13F1FD9F7016}" type="presParOf" srcId="{FDD6A0A1-57D7-4339-B9B9-6EF4DE1E0AF9}" destId="{F4C42010-86B2-48CA-A8B4-042CA61FB98E}" srcOrd="6" destOrd="0" presId="urn:microsoft.com/office/officeart/2018/2/layout/IconVerticalSolidList"/>
    <dgm:cxn modelId="{FBF93FD7-C243-4834-B5BA-2AF1C33C734A}" type="presParOf" srcId="{F4C42010-86B2-48CA-A8B4-042CA61FB98E}" destId="{BC50A6F1-314F-40A8-ADE7-566957BD54DF}" srcOrd="0" destOrd="0" presId="urn:microsoft.com/office/officeart/2018/2/layout/IconVerticalSolidList"/>
    <dgm:cxn modelId="{34E3F71E-3FE4-47B5-B5ED-8EB7487F4633}" type="presParOf" srcId="{F4C42010-86B2-48CA-A8B4-042CA61FB98E}" destId="{DA07FB87-4CCB-4246-90E7-821E55D25C3D}" srcOrd="1" destOrd="0" presId="urn:microsoft.com/office/officeart/2018/2/layout/IconVerticalSolidList"/>
    <dgm:cxn modelId="{75928A11-C8D3-4E0B-BE6E-F66EED487BA4}" type="presParOf" srcId="{F4C42010-86B2-48CA-A8B4-042CA61FB98E}" destId="{7BD31FC7-7B10-4E57-8C2C-C22A1CEEC1BF}" srcOrd="2" destOrd="0" presId="urn:microsoft.com/office/officeart/2018/2/layout/IconVerticalSolidList"/>
    <dgm:cxn modelId="{DA72CF46-888C-437D-8D3D-DC5F7E5FBC3B}" type="presParOf" srcId="{F4C42010-86B2-48CA-A8B4-042CA61FB98E}" destId="{4EBFD258-0363-4771-87CF-0E99A396DDAF}" srcOrd="3" destOrd="0" presId="urn:microsoft.com/office/officeart/2018/2/layout/IconVerticalSolidList"/>
    <dgm:cxn modelId="{311DCEE8-DC2B-4CB2-8664-2DA172D632C5}" type="presParOf" srcId="{FDD6A0A1-57D7-4339-B9B9-6EF4DE1E0AF9}" destId="{555F7C43-2910-4104-ADC7-CD603FA16417}" srcOrd="7" destOrd="0" presId="urn:microsoft.com/office/officeart/2018/2/layout/IconVerticalSolidList"/>
    <dgm:cxn modelId="{C4D4BA57-2A26-4CF8-B4C0-80F139A2FD46}" type="presParOf" srcId="{FDD6A0A1-57D7-4339-B9B9-6EF4DE1E0AF9}" destId="{2A32FE40-1CDE-4E73-8249-106B51789324}" srcOrd="8" destOrd="0" presId="urn:microsoft.com/office/officeart/2018/2/layout/IconVerticalSolidList"/>
    <dgm:cxn modelId="{61D2F929-421D-4667-BA99-0004F9EB1C5F}" type="presParOf" srcId="{2A32FE40-1CDE-4E73-8249-106B51789324}" destId="{8378F0A5-275D-4BFA-B0B7-DE633B87E1DF}" srcOrd="0" destOrd="0" presId="urn:microsoft.com/office/officeart/2018/2/layout/IconVerticalSolidList"/>
    <dgm:cxn modelId="{1B6369D7-2D64-4386-BA12-1E150A57FE90}" type="presParOf" srcId="{2A32FE40-1CDE-4E73-8249-106B51789324}" destId="{F78C05FE-48D4-4F77-A62B-B2099C12A570}" srcOrd="1" destOrd="0" presId="urn:microsoft.com/office/officeart/2018/2/layout/IconVerticalSolidList"/>
    <dgm:cxn modelId="{3B3A78D4-90AB-4EA7-804A-8A92A0A3FC9B}" type="presParOf" srcId="{2A32FE40-1CDE-4E73-8249-106B51789324}" destId="{BBFD95FF-97D2-42B1-AB96-2E5121CE5BD9}" srcOrd="2" destOrd="0" presId="urn:microsoft.com/office/officeart/2018/2/layout/IconVerticalSolidList"/>
    <dgm:cxn modelId="{FE9F9452-FB30-47AC-B9E1-AFD5CE8346F3}" type="presParOf" srcId="{2A32FE40-1CDE-4E73-8249-106B51789324}" destId="{B80A880F-C98A-441C-87D7-57F32A5D4BF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1C1E5B-098A-44A1-B509-2419404A2BF2}">
      <dsp:nvSpPr>
        <dsp:cNvPr id="0" name=""/>
        <dsp:cNvSpPr/>
      </dsp:nvSpPr>
      <dsp:spPr>
        <a:xfrm>
          <a:off x="0" y="77038"/>
          <a:ext cx="10943799" cy="1589566"/>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6FE0E36-7A91-4A62-8659-8AC3A490A9FF}">
      <dsp:nvSpPr>
        <dsp:cNvPr id="0" name=""/>
        <dsp:cNvSpPr/>
      </dsp:nvSpPr>
      <dsp:spPr>
        <a:xfrm>
          <a:off x="480843" y="365115"/>
          <a:ext cx="874261" cy="87426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DDD8C57-6A07-4E5D-A1B1-F8809A437C28}">
      <dsp:nvSpPr>
        <dsp:cNvPr id="0" name=""/>
        <dsp:cNvSpPr/>
      </dsp:nvSpPr>
      <dsp:spPr>
        <a:xfrm>
          <a:off x="1835948" y="7462"/>
          <a:ext cx="9107850" cy="1589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229" tIns="168229" rIns="168229" bIns="168229" numCol="1" spcCol="1270" anchor="ctr" anchorCtr="0">
          <a:noAutofit/>
        </a:bodyPr>
        <a:lstStyle/>
        <a:p>
          <a:pPr marL="0" lvl="0" indent="0" algn="l" defTabSz="1066800">
            <a:lnSpc>
              <a:spcPct val="100000"/>
            </a:lnSpc>
            <a:spcBef>
              <a:spcPct val="0"/>
            </a:spcBef>
            <a:spcAft>
              <a:spcPct val="35000"/>
            </a:spcAft>
            <a:buNone/>
          </a:pPr>
          <a:r>
            <a:rPr lang="en-US" sz="2400" b="0" i="0" kern="1200" baseline="0" dirty="0"/>
            <a:t>Issued January 6</a:t>
          </a:r>
          <a:r>
            <a:rPr lang="en-US" sz="2400" b="0" i="0" kern="1200" baseline="30000" dirty="0"/>
            <a:t>th</a:t>
          </a:r>
          <a:r>
            <a:rPr lang="en-US" sz="2400" b="0" i="0" kern="1200" baseline="0" dirty="0"/>
            <a:t>, it took effect April 1, 2022, and replaces the Interim Final Rule, which has been in effect since May 17, 2021</a:t>
          </a:r>
          <a:endParaRPr lang="en-US" sz="2400" kern="1200" dirty="0"/>
        </a:p>
      </dsp:txBody>
      <dsp:txXfrm>
        <a:off x="1835948" y="7462"/>
        <a:ext cx="9107850" cy="1589566"/>
      </dsp:txXfrm>
    </dsp:sp>
    <dsp:sp modelId="{549B2CF1-CDC3-4D9B-B6EE-93C10E509006}">
      <dsp:nvSpPr>
        <dsp:cNvPr id="0" name=""/>
        <dsp:cNvSpPr/>
      </dsp:nvSpPr>
      <dsp:spPr>
        <a:xfrm>
          <a:off x="0" y="2016706"/>
          <a:ext cx="10943799" cy="1589566"/>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C821E9D-5268-4F14-B352-AE2144C54C38}">
      <dsp:nvSpPr>
        <dsp:cNvPr id="0" name=""/>
        <dsp:cNvSpPr/>
      </dsp:nvSpPr>
      <dsp:spPr>
        <a:xfrm>
          <a:off x="480843" y="2352072"/>
          <a:ext cx="874261" cy="87426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09C6EBB-E2DC-4DA9-96D1-0E87C3098031}">
      <dsp:nvSpPr>
        <dsp:cNvPr id="0" name=""/>
        <dsp:cNvSpPr/>
      </dsp:nvSpPr>
      <dsp:spPr>
        <a:xfrm>
          <a:off x="1835948" y="1994420"/>
          <a:ext cx="9107850" cy="1589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229" tIns="168229" rIns="168229" bIns="168229" numCol="1" spcCol="1270" anchor="ctr" anchorCtr="0">
          <a:noAutofit/>
        </a:bodyPr>
        <a:lstStyle/>
        <a:p>
          <a:pPr marL="0" lvl="0" indent="0" algn="l" defTabSz="1066800">
            <a:lnSpc>
              <a:spcPct val="100000"/>
            </a:lnSpc>
            <a:spcBef>
              <a:spcPct val="0"/>
            </a:spcBef>
            <a:spcAft>
              <a:spcPct val="35000"/>
            </a:spcAft>
            <a:buNone/>
          </a:pPr>
          <a:r>
            <a:rPr lang="en-US" sz="2400" kern="1200" dirty="0"/>
            <a:t>The award period of performance ends December 31, 2026; all funds must be expended by this date</a:t>
          </a:r>
        </a:p>
      </dsp:txBody>
      <dsp:txXfrm>
        <a:off x="1835948" y="1994420"/>
        <a:ext cx="9107850" cy="1589566"/>
      </dsp:txXfrm>
    </dsp:sp>
    <dsp:sp modelId="{04A03D69-C114-46AF-9A67-BD01DE75E167}">
      <dsp:nvSpPr>
        <dsp:cNvPr id="0" name=""/>
        <dsp:cNvSpPr/>
      </dsp:nvSpPr>
      <dsp:spPr>
        <a:xfrm>
          <a:off x="0" y="3981377"/>
          <a:ext cx="10943799" cy="1589566"/>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067A476-8535-416E-8E3E-AE6A67C844DD}">
      <dsp:nvSpPr>
        <dsp:cNvPr id="0" name=""/>
        <dsp:cNvSpPr/>
      </dsp:nvSpPr>
      <dsp:spPr>
        <a:xfrm>
          <a:off x="480843" y="4339030"/>
          <a:ext cx="874261" cy="8742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A1CE3BE-FC95-4F90-AF66-9BC8B3023E1E}">
      <dsp:nvSpPr>
        <dsp:cNvPr id="0" name=""/>
        <dsp:cNvSpPr/>
      </dsp:nvSpPr>
      <dsp:spPr>
        <a:xfrm>
          <a:off x="1835948" y="3981377"/>
          <a:ext cx="9107850" cy="1589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229" tIns="168229" rIns="168229" bIns="168229" numCol="1" spcCol="1270" anchor="ctr" anchorCtr="0">
          <a:noAutofit/>
        </a:bodyPr>
        <a:lstStyle/>
        <a:p>
          <a:pPr marL="0" lvl="0" indent="0" algn="l" defTabSz="1066800" rtl="0">
            <a:lnSpc>
              <a:spcPct val="100000"/>
            </a:lnSpc>
            <a:spcBef>
              <a:spcPct val="0"/>
            </a:spcBef>
            <a:spcAft>
              <a:spcPct val="35000"/>
            </a:spcAft>
            <a:buNone/>
          </a:pPr>
          <a:r>
            <a:rPr lang="en-US" sz="2400" b="0" i="0" kern="1200" baseline="0" dirty="0"/>
            <a:t>The </a:t>
          </a:r>
          <a:r>
            <a:rPr lang="en-US" sz="2400" b="1" i="1" kern="1200" baseline="0" dirty="0">
              <a:solidFill>
                <a:srgbClr val="004B87"/>
              </a:solidFill>
              <a:latin typeface="Calibri"/>
              <a:hlinkClick xmlns:r="http://schemas.openxmlformats.org/officeDocument/2006/relationships" r:id="rId7">
                <a:extLst>
                  <a:ext uri="{A12FA001-AC4F-418D-AE19-62706E023703}">
                    <ahyp:hlinkClr xmlns:ahyp="http://schemas.microsoft.com/office/drawing/2018/hyperlinkcolor" val="tx"/>
                  </a:ext>
                </a:extLst>
              </a:hlinkClick>
            </a:rPr>
            <a:t>Recipient</a:t>
          </a:r>
          <a:r>
            <a:rPr lang="en-US" sz="2400" b="0" i="0" kern="1200" baseline="0" dirty="0">
              <a:solidFill>
                <a:srgbClr val="004B87"/>
              </a:solidFill>
            </a:rPr>
            <a:t> </a:t>
          </a:r>
          <a:r>
            <a:rPr lang="en-US" sz="2400" b="0" i="0" kern="1200" baseline="0" dirty="0"/>
            <a:t>is the </a:t>
          </a:r>
          <a:r>
            <a:rPr lang="en-US" sz="2400" b="1" i="1" kern="1200" baseline="0" dirty="0"/>
            <a:t>ultimate arbiter </a:t>
          </a:r>
          <a:r>
            <a:rPr lang="en-US" sz="2400" b="0" i="0" kern="1200" baseline="0" dirty="0"/>
            <a:t>of how funds will be spent; there is no higher authority or approval process</a:t>
          </a:r>
          <a:endParaRPr lang="en-US" sz="2400" kern="1200" dirty="0"/>
        </a:p>
      </dsp:txBody>
      <dsp:txXfrm>
        <a:off x="1835948" y="3981377"/>
        <a:ext cx="9107850" cy="1589566"/>
      </dsp:txXfrm>
    </dsp:sp>
    <dsp:sp modelId="{BC50A6F1-314F-40A8-ADE7-566957BD54DF}">
      <dsp:nvSpPr>
        <dsp:cNvPr id="0" name=""/>
        <dsp:cNvSpPr/>
      </dsp:nvSpPr>
      <dsp:spPr>
        <a:xfrm>
          <a:off x="0" y="5968335"/>
          <a:ext cx="10943799" cy="1589566"/>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A07FB87-4CCB-4246-90E7-821E55D25C3D}">
      <dsp:nvSpPr>
        <dsp:cNvPr id="0" name=""/>
        <dsp:cNvSpPr/>
      </dsp:nvSpPr>
      <dsp:spPr>
        <a:xfrm>
          <a:off x="480843" y="6325987"/>
          <a:ext cx="874261" cy="874261"/>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EBFD258-0363-4771-87CF-0E99A396DDAF}">
      <dsp:nvSpPr>
        <dsp:cNvPr id="0" name=""/>
        <dsp:cNvSpPr/>
      </dsp:nvSpPr>
      <dsp:spPr>
        <a:xfrm>
          <a:off x="1835948" y="5968335"/>
          <a:ext cx="9107850" cy="1589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229" tIns="168229" rIns="168229" bIns="168229" numCol="1" spcCol="1270" anchor="ctr" anchorCtr="0">
          <a:noAutofit/>
        </a:bodyPr>
        <a:lstStyle/>
        <a:p>
          <a:pPr marL="0" lvl="0" indent="0" algn="l" defTabSz="1066800">
            <a:lnSpc>
              <a:spcPct val="100000"/>
            </a:lnSpc>
            <a:spcBef>
              <a:spcPct val="0"/>
            </a:spcBef>
            <a:spcAft>
              <a:spcPct val="35000"/>
            </a:spcAft>
            <a:buNone/>
          </a:pPr>
          <a:r>
            <a:rPr lang="en-US" sz="2400" b="0" i="0" kern="1200" baseline="0" dirty="0"/>
            <a:t>All municipalities will be required to report on their spending </a:t>
          </a:r>
          <a:r>
            <a:rPr lang="en-US" sz="2400" b="1" i="1" kern="1200" baseline="0" dirty="0"/>
            <a:t>directly to Treasury </a:t>
          </a:r>
          <a:r>
            <a:rPr lang="en-US" sz="2400" b="0" i="0" kern="1200" baseline="0" dirty="0"/>
            <a:t>using an online portal </a:t>
          </a:r>
          <a:endParaRPr lang="en-US" sz="2400" kern="1200" dirty="0"/>
        </a:p>
      </dsp:txBody>
      <dsp:txXfrm>
        <a:off x="1835948" y="5968335"/>
        <a:ext cx="9107850" cy="1589566"/>
      </dsp:txXfrm>
    </dsp:sp>
    <dsp:sp modelId="{8378F0A5-275D-4BFA-B0B7-DE633B87E1DF}">
      <dsp:nvSpPr>
        <dsp:cNvPr id="0" name=""/>
        <dsp:cNvSpPr/>
      </dsp:nvSpPr>
      <dsp:spPr>
        <a:xfrm>
          <a:off x="0" y="7955293"/>
          <a:ext cx="10943799" cy="1589566"/>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78C05FE-48D4-4F77-A62B-B2099C12A570}">
      <dsp:nvSpPr>
        <dsp:cNvPr id="0" name=""/>
        <dsp:cNvSpPr/>
      </dsp:nvSpPr>
      <dsp:spPr>
        <a:xfrm>
          <a:off x="480843" y="8312945"/>
          <a:ext cx="874261" cy="874261"/>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80A880F-C98A-441C-87D7-57F32A5D4BFC}">
      <dsp:nvSpPr>
        <dsp:cNvPr id="0" name=""/>
        <dsp:cNvSpPr/>
      </dsp:nvSpPr>
      <dsp:spPr>
        <a:xfrm>
          <a:off x="1835948" y="7955293"/>
          <a:ext cx="9107850" cy="1589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229" tIns="168229" rIns="168229" bIns="168229" numCol="1" spcCol="1270" anchor="ctr" anchorCtr="0">
          <a:noAutofit/>
        </a:bodyPr>
        <a:lstStyle/>
        <a:p>
          <a:pPr marL="0" lvl="0" indent="0" algn="l" defTabSz="1066800">
            <a:lnSpc>
              <a:spcPct val="100000"/>
            </a:lnSpc>
            <a:spcBef>
              <a:spcPct val="0"/>
            </a:spcBef>
            <a:spcAft>
              <a:spcPct val="35000"/>
            </a:spcAft>
            <a:buNone/>
          </a:pPr>
          <a:r>
            <a:rPr lang="en-US" sz="2400" b="0" i="0" kern="1200" baseline="0" dirty="0"/>
            <a:t>All municipalities, excluding Burlington, have an annual reporting schedule, due by April 30</a:t>
          </a:r>
          <a:r>
            <a:rPr lang="en-US" sz="2400" b="0" i="0" kern="1200" baseline="30000" dirty="0"/>
            <a:t>th</a:t>
          </a:r>
          <a:r>
            <a:rPr lang="en-US" sz="2400" b="0" i="0" kern="1200" baseline="0" dirty="0"/>
            <a:t> each year, 2022-2027 </a:t>
          </a:r>
          <a:endParaRPr lang="en-US" sz="2400" kern="1200" dirty="0"/>
        </a:p>
      </dsp:txBody>
      <dsp:txXfrm>
        <a:off x="1835948" y="7955293"/>
        <a:ext cx="9107850" cy="158956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AB6467-1C2D-4050-A9C1-32DB728540C6}" type="datetimeFigureOut">
              <a:rPr lang="en-US" smtClean="0"/>
              <a:t>6/28/2022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4EF225-CDD0-49B9-8A98-89A8AD2E2DBD}" type="slidenum">
              <a:rPr lang="en-US" smtClean="0"/>
              <a:t>‹#›</a:t>
            </a:fld>
            <a:endParaRPr lang="en-US" dirty="0"/>
          </a:p>
        </p:txBody>
      </p:sp>
    </p:spTree>
    <p:extLst>
      <p:ext uri="{BB962C8B-B14F-4D97-AF65-F5344CB8AC3E}">
        <p14:creationId xmlns:p14="http://schemas.microsoft.com/office/powerpoint/2010/main" val="3222828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800" dirty="0"/>
          </a:p>
        </p:txBody>
      </p:sp>
      <p:sp>
        <p:nvSpPr>
          <p:cNvPr id="4" name="Slide Number Placeholder 3"/>
          <p:cNvSpPr>
            <a:spLocks noGrp="1"/>
          </p:cNvSpPr>
          <p:nvPr>
            <p:ph type="sldNum" sz="quarter" idx="10"/>
          </p:nvPr>
        </p:nvSpPr>
        <p:spPr/>
        <p:txBody>
          <a:bodyPr/>
          <a:lstStyle/>
          <a:p>
            <a:fld id="{874EF225-CDD0-49B9-8A98-89A8AD2E2DBD}" type="slidenum">
              <a:rPr lang="en-US" smtClean="0"/>
              <a:t>1</a:t>
            </a:fld>
            <a:endParaRPr lang="en-US"/>
          </a:p>
        </p:txBody>
      </p:sp>
    </p:spTree>
    <p:extLst>
      <p:ext uri="{BB962C8B-B14F-4D97-AF65-F5344CB8AC3E}">
        <p14:creationId xmlns:p14="http://schemas.microsoft.com/office/powerpoint/2010/main" val="3398086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EF225-CDD0-49B9-8A98-89A8AD2E2D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612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EF225-CDD0-49B9-8A98-89A8AD2E2D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140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EF225-CDD0-49B9-8A98-89A8AD2E2D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514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4EF225-CDD0-49B9-8A98-89A8AD2E2DBD}" type="slidenum">
              <a:rPr lang="en-US" smtClean="0"/>
              <a:t>16</a:t>
            </a:fld>
            <a:endParaRPr lang="en-US" dirty="0"/>
          </a:p>
        </p:txBody>
      </p:sp>
    </p:spTree>
    <p:extLst>
      <p:ext uri="{BB962C8B-B14F-4D97-AF65-F5344CB8AC3E}">
        <p14:creationId xmlns:p14="http://schemas.microsoft.com/office/powerpoint/2010/main" val="3282436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 American Rescue Plan Act was signed into law one year ago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Of many things, it created the State and Local Fiscal Recovery Fund – simply called ARPA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None/>
            </a:pP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Its purpose is to help governments respond to and recover from the pandemic</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ARPA is implemented by the Final Rule which was just issued last month on January 6th and contains sweeping changes from the Interim Final Rule the Interim Final Rule which has been in effect since May 17, 2021.  </a:t>
            </a:r>
            <a:endParaRPr lang="en-US" sz="1800" b="0" i="0" dirty="0">
              <a:solidFill>
                <a:srgbClr val="444444"/>
              </a:solidFill>
              <a:effectLst/>
              <a:latin typeface="Arial" panose="020B0604020202020204" pitchFamily="34" charset="0"/>
            </a:endParaRPr>
          </a:p>
          <a:p>
            <a:pPr marL="171450" indent="-17145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EF225-CDD0-49B9-8A98-89A8AD2E2D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479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VT will receive, $1.25 billion in ARPA money; a little over $200 million to cities, towns and villages and a little over $1 billion through the State of Vermont</a:t>
            </a:r>
            <a:endParaRPr lang="en-US" sz="1800" b="0" i="0" dirty="0">
              <a:solidFill>
                <a:srgbClr val="444444"/>
              </a:solidFill>
              <a:effectLst/>
              <a:latin typeface="Arial" panose="020B060402020202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Because VT does not have traditional county government, county ARPA funds were reallocated to municipalities making their awards much higher – about $300 per Vermonter.</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Of the $1 billion through the State of Vermont, much of this money will go out the door as grants – both direct assistance to households and businesses but also grants available to municipalities, for example to advance water and sewer projects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Half of the State ARPA was allocated in the last legislative session. The remainder was allocated in the session that just ended.</a:t>
            </a:r>
            <a:endParaRPr lang="en-US" sz="1800" b="0" i="0" dirty="0">
              <a:solidFill>
                <a:srgbClr val="444444"/>
              </a:solidFill>
              <a:effectLst/>
              <a:latin typeface="Arial" panose="020B060402020202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As you can see in the image on the right, 90% of our towns received over $100,000 – for a town with under 1,000 people and only elected officials to administer the federal funding and all that goes along with it – it can be overwhelming</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 largest award – no surprise is Burlington – a little over $27 million and the smallest award is Victory at $18,957 (population 64)</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marL="171450" indent="-17145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EF225-CDD0-49B9-8A98-89A8AD2E2D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910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6188" y="857250"/>
            <a:ext cx="4113212" cy="2314575"/>
          </a:xfrm>
        </p:spPr>
      </p:sp>
      <p:sp>
        <p:nvSpPr>
          <p:cNvPr id="3" name="Notes Placeholder 2"/>
          <p:cNvSpPr>
            <a:spLocks noGrp="1"/>
          </p:cNvSpPr>
          <p:nvPr>
            <p:ph type="body" idx="1"/>
          </p:nvPr>
        </p:nvSpPr>
        <p:spPr/>
        <p:txBody>
          <a:bodyPr/>
          <a:lstStyle/>
          <a:p>
            <a:pPr algn="l" rtl="0" fontAlgn="base"/>
            <a:r>
              <a:rPr lang="en-US" sz="1800" b="0" i="0" dirty="0">
                <a:solidFill>
                  <a:srgbClr val="444444"/>
                </a:solidFill>
                <a:effectLst/>
                <a:latin typeface="Calibri" panose="020F0502020204030204" pitchFamily="34" charset="0"/>
              </a:rPr>
              <a:t>​</a:t>
            </a:r>
            <a:endParaRPr lang="en-US" sz="1800" b="0" i="0" u="none" strike="noStrike"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The award relationship is directly between the municipality and Treasury – the State of Vermont has not oversight on local ARPA dollars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All towns excluding Burlington have an annual reporting requirement – period closes March 31st, reporting due by April 30th</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endParaRPr lang="en-US" baseline="3000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EF225-CDD0-49B9-8A98-89A8AD2E2D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646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4138" y="879475"/>
            <a:ext cx="4224337" cy="2376488"/>
          </a:xfrm>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endParaRPr lang="en-US"/>
          </a:p>
          <a:p>
            <a:pPr marL="294465" indent="-294465" fontAlgn="base">
              <a:buFont typeface="Arial" panose="020B0604020202020204" pitchFamily="34" charset="0"/>
              <a:buChar char="•"/>
            </a:pPr>
            <a:r>
              <a:rPr lang="en-US" sz="1900">
                <a:solidFill>
                  <a:srgbClr val="000000"/>
                </a:solidFill>
                <a:latin typeface="Calibri" panose="020F0502020204030204" pitchFamily="34" charset="0"/>
              </a:rPr>
              <a:t>The final rule is VERY clear about the types of things that ARPA funds cannot be spent on</a:t>
            </a:r>
            <a:r>
              <a:rPr lang="en-US" sz="1900">
                <a:solidFill>
                  <a:srgbClr val="444444"/>
                </a:solidFill>
                <a:latin typeface="Calibri" panose="020F0502020204030204" pitchFamily="34" charset="0"/>
              </a:rPr>
              <a:t>​</a:t>
            </a:r>
            <a:endParaRPr lang="en-US" sz="1900">
              <a:solidFill>
                <a:srgbClr val="444444"/>
              </a:solidFill>
              <a:latin typeface="Arial" panose="020B0604020202020204" pitchFamily="34" charset="0"/>
            </a:endParaRPr>
          </a:p>
          <a:p>
            <a:pPr algn="l" rtl="0" fontAlgn="base">
              <a:buFont typeface="Arial" panose="020B0604020202020204" pitchFamily="34" charset="0"/>
              <a:buChar char="•"/>
            </a:pPr>
            <a:endParaRPr lang="en-US" sz="1900">
              <a:solidFill>
                <a:srgbClr val="444444"/>
              </a:solidFill>
              <a:latin typeface="Arial" panose="020B0604020202020204" pitchFamily="34" charset="0"/>
            </a:endParaRPr>
          </a:p>
          <a:p>
            <a:pPr marL="294465" indent="-294465" fontAlgn="base">
              <a:buFont typeface="Arial" panose="020B0604020202020204" pitchFamily="34" charset="0"/>
              <a:buChar char="•"/>
            </a:pPr>
            <a:r>
              <a:rPr lang="en-US" sz="1900">
                <a:solidFill>
                  <a:srgbClr val="000000"/>
                </a:solidFill>
                <a:latin typeface="Calibri" panose="020F0502020204030204" pitchFamily="34" charset="0"/>
              </a:rPr>
              <a:t>One of the items that moved from the DON’T to the DO list with the Final Rule was using your ARPA award to serve as non-federal match – this was not allowed under the interim final rule </a:t>
            </a:r>
            <a:endParaRPr lang="en-US" sz="1900">
              <a:solidFill>
                <a:srgbClr val="444444"/>
              </a:solidFill>
              <a:latin typeface="Arial" panose="020B0604020202020204" pitchFamily="34" charset="0"/>
            </a:endParaRPr>
          </a:p>
          <a:p>
            <a:pPr algn="l" rtl="0" fontAlgn="base">
              <a:buFont typeface="Arial" panose="020B0604020202020204" pitchFamily="34" charset="0"/>
              <a:buNone/>
            </a:pPr>
            <a:r>
              <a:rPr lang="en-US" sz="1900">
                <a:solidFill>
                  <a:srgbClr val="444444"/>
                </a:solidFill>
                <a:latin typeface="Calibri" panose="020F0502020204030204" pitchFamily="34" charset="0"/>
              </a:rPr>
              <a:t>​</a:t>
            </a:r>
            <a:endParaRPr lang="en-US" sz="1900">
              <a:solidFill>
                <a:srgbClr val="444444"/>
              </a:solidFill>
              <a:latin typeface="Arial" panose="020B0604020202020204" pitchFamily="34" charset="0"/>
            </a:endParaRPr>
          </a:p>
          <a:p>
            <a:pPr marL="294465" indent="-294465" fontAlgn="base">
              <a:buFont typeface="Arial" panose="020B0604020202020204" pitchFamily="34" charset="0"/>
              <a:buChar char="•"/>
            </a:pPr>
            <a:r>
              <a:rPr lang="en-US" sz="1900">
                <a:solidFill>
                  <a:srgbClr val="000000"/>
                </a:solidFill>
                <a:latin typeface="Calibri" panose="020F0502020204030204" pitchFamily="34" charset="0"/>
              </a:rPr>
              <a:t>This means towns, cities and villages are potentially sitting on tens or even hundreds of thousands of dollars of potential  required grant match for forthcoming additional federal funds, like infrastructure money, as well as existing grant programs </a:t>
            </a:r>
          </a:p>
          <a:p>
            <a:pPr marL="294465" indent="-294465" fontAlgn="base">
              <a:buFont typeface="Arial" panose="020B0604020202020204" pitchFamily="34" charset="0"/>
              <a:buChar char="•"/>
            </a:pPr>
            <a:endParaRPr lang="en-US" sz="1900">
              <a:solidFill>
                <a:srgbClr val="000000"/>
              </a:solidFill>
              <a:latin typeface="Calibri" panose="020F0502020204030204" pitchFamily="34" charset="0"/>
            </a:endParaRPr>
          </a:p>
          <a:p>
            <a:pPr marL="294465" indent="-294465" fontAlgn="base">
              <a:buFont typeface="Arial" panose="020B0604020202020204" pitchFamily="34" charset="0"/>
              <a:buChar char="•"/>
            </a:pPr>
            <a:r>
              <a:rPr lang="en-US" sz="1900">
                <a:solidFill>
                  <a:srgbClr val="000000"/>
                </a:solidFill>
                <a:latin typeface="Calibri" panose="020F0502020204030204" pitchFamily="34" charset="0"/>
              </a:rPr>
              <a:t>If your town ever struggled to come up with 10%, 20%, or even 50% required match for a grant program, your ARPA funds can now help you cross this hurdle</a:t>
            </a:r>
            <a:endParaRPr lang="en-US" sz="1900">
              <a:solidFill>
                <a:srgbClr val="444444"/>
              </a:solidFill>
              <a:latin typeface="Arial" panose="020B0604020202020204" pitchFamily="34" charset="0"/>
            </a:endParaRPr>
          </a:p>
          <a:p>
            <a:pPr algn="l" rtl="0" fontAlgn="base"/>
            <a:r>
              <a:rPr lang="en-US" sz="1900">
                <a:solidFill>
                  <a:srgbClr val="444444"/>
                </a:solidFill>
                <a:latin typeface="Calibri" panose="020F0502020204030204" pitchFamily="34" charset="0"/>
              </a:rPr>
              <a:t>​</a:t>
            </a:r>
            <a:endParaRPr lang="en-US" b="0" i="0">
              <a:solidFill>
                <a:srgbClr val="444444"/>
              </a:solidFill>
              <a:effectLst/>
              <a:latin typeface="Calibri" panose="020F0502020204030204" pitchFamily="34" charset="0"/>
            </a:endParaRPr>
          </a:p>
          <a:p>
            <a:endParaRPr lang="en-US" baseline="0"/>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874EF225-CDD0-49B9-8A98-89A8AD2E2DB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801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marL="294465" indent="-294465" fontAlgn="base">
              <a:buFont typeface="Arial" panose="020B0604020202020204" pitchFamily="34" charset="0"/>
              <a:buChar char="•"/>
            </a:pPr>
            <a:r>
              <a:rPr lang="en-US" sz="1900">
                <a:solidFill>
                  <a:srgbClr val="000000"/>
                </a:solidFill>
                <a:latin typeface="Calibri" panose="020F0502020204030204" pitchFamily="34" charset="0"/>
              </a:rPr>
              <a:t>So, what can towns spend their ARPA money on?</a:t>
            </a:r>
            <a:r>
              <a:rPr lang="en-US" sz="1900">
                <a:solidFill>
                  <a:srgbClr val="444444"/>
                </a:solidFill>
                <a:latin typeface="Calibri" panose="020F0502020204030204" pitchFamily="34" charset="0"/>
              </a:rPr>
              <a:t>​</a:t>
            </a:r>
            <a:endParaRPr lang="en-US" sz="1900">
              <a:solidFill>
                <a:srgbClr val="444444"/>
              </a:solidFill>
              <a:latin typeface="Arial" panose="020B0604020202020204" pitchFamily="34" charset="0"/>
            </a:endParaRPr>
          </a:p>
          <a:p>
            <a:pPr algn="l" rtl="0" fontAlgn="base">
              <a:buFont typeface="Arial" panose="020B0604020202020204" pitchFamily="34" charset="0"/>
              <a:buChar char="•"/>
            </a:pPr>
            <a:endParaRPr lang="en-US" sz="1900">
              <a:solidFill>
                <a:srgbClr val="444444"/>
              </a:solidFill>
              <a:latin typeface="Arial" panose="020B0604020202020204" pitchFamily="34" charset="0"/>
            </a:endParaRPr>
          </a:p>
          <a:p>
            <a:pPr marL="294465" indent="-294465" fontAlgn="base">
              <a:buFont typeface="Arial" panose="020B0604020202020204" pitchFamily="34" charset="0"/>
              <a:buChar char="•"/>
            </a:pPr>
            <a:r>
              <a:rPr lang="en-US" sz="1900">
                <a:solidFill>
                  <a:srgbClr val="000000"/>
                </a:solidFill>
                <a:latin typeface="Calibri" panose="020F0502020204030204" pitchFamily="34" charset="0"/>
              </a:rPr>
              <a:t>Well, basically all the same general categories as you could with the Interim Final Rule but now they are broken out into 83 Expenditure Categories – up from the 66</a:t>
            </a:r>
            <a:endParaRPr lang="en-US" sz="1900">
              <a:solidFill>
                <a:srgbClr val="444444"/>
              </a:solidFill>
              <a:latin typeface="Arial" panose="020B0604020202020204" pitchFamily="34" charset="0"/>
            </a:endParaRPr>
          </a:p>
          <a:p>
            <a:pPr algn="l" rtl="0" fontAlgn="base">
              <a:buFont typeface="Arial" panose="020B0604020202020204" pitchFamily="34" charset="0"/>
              <a:buNone/>
            </a:pPr>
            <a:r>
              <a:rPr lang="en-US" sz="1900">
                <a:solidFill>
                  <a:srgbClr val="444444"/>
                </a:solidFill>
                <a:latin typeface="Calibri" panose="020F0502020204030204" pitchFamily="34" charset="0"/>
              </a:rPr>
              <a:t>​</a:t>
            </a:r>
            <a:endParaRPr lang="en-US" sz="1900">
              <a:solidFill>
                <a:srgbClr val="444444"/>
              </a:solidFill>
              <a:latin typeface="Arial" panose="020B0604020202020204" pitchFamily="34" charset="0"/>
            </a:endParaRPr>
          </a:p>
          <a:p>
            <a:pPr marL="294465" indent="-294465" fontAlgn="base">
              <a:buFont typeface="Arial" panose="020B0604020202020204" pitchFamily="34" charset="0"/>
              <a:buChar char="•"/>
            </a:pPr>
            <a:r>
              <a:rPr lang="en-US" sz="1900">
                <a:solidFill>
                  <a:srgbClr val="000000"/>
                </a:solidFill>
                <a:latin typeface="Calibri" panose="020F0502020204030204" pitchFamily="34" charset="0"/>
              </a:rPr>
              <a:t>For small, rural communities, like we have here in Vermont, most of the categories are either not applicable or just too restrictive and don’t allow the funding to be spent to meet each community’s unique and </a:t>
            </a:r>
            <a:r>
              <a:rPr lang="en-US" sz="1900" b="1" u="sng">
                <a:solidFill>
                  <a:srgbClr val="000000"/>
                </a:solidFill>
                <a:latin typeface="Calibri" panose="020F0502020204030204" pitchFamily="34" charset="0"/>
              </a:rPr>
              <a:t>actual</a:t>
            </a:r>
            <a:r>
              <a:rPr lang="en-US" sz="1900">
                <a:solidFill>
                  <a:srgbClr val="000000"/>
                </a:solidFill>
                <a:latin typeface="Calibri" panose="020F0502020204030204" pitchFamily="34" charset="0"/>
              </a:rPr>
              <a:t> needs</a:t>
            </a:r>
            <a:r>
              <a:rPr lang="en-US" sz="1900">
                <a:solidFill>
                  <a:srgbClr val="444444"/>
                </a:solidFill>
                <a:latin typeface="Calibri" panose="020F0502020204030204" pitchFamily="34" charset="0"/>
              </a:rPr>
              <a:t>​</a:t>
            </a:r>
            <a:endParaRPr lang="en-US" sz="1900">
              <a:solidFill>
                <a:srgbClr val="444444"/>
              </a:solidFill>
              <a:latin typeface="Arial" panose="020B0604020202020204" pitchFamily="34" charset="0"/>
            </a:endParaRPr>
          </a:p>
          <a:p>
            <a:pPr algn="l" rtl="0" fontAlgn="base"/>
            <a:r>
              <a:rPr lang="en-US" sz="1900">
                <a:solidFill>
                  <a:srgbClr val="444444"/>
                </a:solidFill>
                <a:latin typeface="Calibri" panose="020F0502020204030204" pitchFamily="34" charset="0"/>
              </a:rPr>
              <a:t>​</a:t>
            </a:r>
            <a:endParaRPr lang="en-US" b="0" i="0">
              <a:solidFill>
                <a:srgbClr val="444444"/>
              </a:solidFill>
              <a:effectLst/>
              <a:latin typeface="Arial" panose="020B0604020202020204" pitchFamily="34" charset="0"/>
            </a:endParaRPr>
          </a:p>
          <a:p>
            <a:pPr marL="294465" indent="-294465" fontAlgn="base">
              <a:buFont typeface="Arial" panose="020B0604020202020204" pitchFamily="34" charset="0"/>
              <a:buChar char="•"/>
            </a:pPr>
            <a:r>
              <a:rPr lang="en-US" sz="1900">
                <a:solidFill>
                  <a:srgbClr val="000000"/>
                </a:solidFill>
                <a:latin typeface="Calibri" panose="020F0502020204030204" pitchFamily="34" charset="0"/>
              </a:rPr>
              <a:t>However, there is one Category - #6 Revenue Replacement - which gives towns broad latitude in how they can spend their funds</a:t>
            </a:r>
            <a:r>
              <a:rPr lang="en-US" sz="1900">
                <a:solidFill>
                  <a:srgbClr val="444444"/>
                </a:solidFill>
                <a:latin typeface="Calibri" panose="020F0502020204030204" pitchFamily="34" charset="0"/>
              </a:rPr>
              <a:t>​ up to the amount of their revenue loss​</a:t>
            </a:r>
            <a:endParaRPr lang="en-US" sz="1900">
              <a:solidFill>
                <a:srgbClr val="444444"/>
              </a:solidFill>
              <a:latin typeface="Arial" panose="020B0604020202020204" pitchFamily="34" charset="0"/>
            </a:endParaRPr>
          </a:p>
          <a:p>
            <a:pPr marL="176679" indent="-176679">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874EF225-CDD0-49B9-8A98-89A8AD2E2DB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095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4138" y="879475"/>
            <a:ext cx="4224337" cy="2376488"/>
          </a:xfrm>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b="0" i="0">
                <a:solidFill>
                  <a:srgbClr val="000000"/>
                </a:solidFill>
                <a:effectLst/>
                <a:latin typeface="Times New Roman" panose="02020603050405020304" pitchFamily="18" charset="0"/>
              </a:rPr>
              <a:t> </a:t>
            </a:r>
            <a:r>
              <a:rPr lang="en-US">
                <a:solidFill>
                  <a:srgbClr val="000000"/>
                </a:solidFill>
                <a:latin typeface="Calibri" panose="020F0502020204030204" pitchFamily="34" charset="0"/>
              </a:rPr>
              <a:t>So what does this actually mean?  </a:t>
            </a:r>
            <a:r>
              <a:rPr lang="en-US">
                <a:solidFill>
                  <a:srgbClr val="444444"/>
                </a:solidFill>
                <a:latin typeface="Calibri" panose="020F0502020204030204" pitchFamily="34" charset="0"/>
              </a:rPr>
              <a:t>​</a:t>
            </a:r>
            <a:endParaRPr lang="en-US" sz="1000">
              <a:solidFill>
                <a:srgbClr val="444444"/>
              </a:solidFill>
              <a:latin typeface="Arial" panose="020B0604020202020204" pitchFamily="34" charset="0"/>
            </a:endParaRPr>
          </a:p>
          <a:p>
            <a:pPr algn="l" rtl="0" fontAlgn="base">
              <a:buFont typeface="Arial" panose="020B0604020202020204" pitchFamily="34" charset="0"/>
              <a:buChar char="•"/>
            </a:pPr>
            <a:r>
              <a:rPr lang="en-US">
                <a:solidFill>
                  <a:srgbClr val="444444"/>
                </a:solidFill>
                <a:latin typeface="Calibri" panose="020F0502020204030204" pitchFamily="34" charset="0"/>
              </a:rPr>
              <a:t>​</a:t>
            </a:r>
            <a:endParaRPr lang="en-US" sz="1000">
              <a:solidFill>
                <a:srgbClr val="444444"/>
              </a:solidFill>
              <a:latin typeface="Arial" panose="020B0604020202020204" pitchFamily="34" charset="0"/>
            </a:endParaRPr>
          </a:p>
          <a:p>
            <a:pPr algn="l" rtl="0" fontAlgn="base">
              <a:buFont typeface="Arial" panose="020B0604020202020204" pitchFamily="34" charset="0"/>
              <a:buChar char="•"/>
            </a:pPr>
            <a:r>
              <a:rPr lang="en-US">
                <a:solidFill>
                  <a:srgbClr val="000000"/>
                </a:solidFill>
                <a:latin typeface="Calibri" panose="020F0502020204030204" pitchFamily="34" charset="0"/>
              </a:rPr>
              <a:t>Municipalities may now spend their ARPA awards on the provision of “government services”</a:t>
            </a:r>
            <a:r>
              <a:rPr lang="en-US">
                <a:solidFill>
                  <a:srgbClr val="444444"/>
                </a:solidFill>
                <a:latin typeface="Calibri" panose="020F0502020204030204" pitchFamily="34" charset="0"/>
              </a:rPr>
              <a:t>​</a:t>
            </a:r>
            <a:endParaRPr lang="en-US" sz="1000">
              <a:solidFill>
                <a:srgbClr val="444444"/>
              </a:solidFill>
              <a:latin typeface="Arial" panose="020B0604020202020204" pitchFamily="34" charset="0"/>
            </a:endParaRPr>
          </a:p>
          <a:p>
            <a:pPr algn="l" rtl="0" fontAlgn="base"/>
            <a:r>
              <a:rPr lang="en-US">
                <a:solidFill>
                  <a:srgbClr val="444444"/>
                </a:solidFill>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a:solidFill>
                  <a:srgbClr val="000000"/>
                </a:solidFill>
                <a:latin typeface="Calibri" panose="020F0502020204030204" pitchFamily="34" charset="0"/>
              </a:rPr>
              <a:t>Any service typically provided by “</a:t>
            </a:r>
            <a:r>
              <a:rPr lang="en-US" b="1" u="sng">
                <a:solidFill>
                  <a:srgbClr val="000000"/>
                </a:solidFill>
                <a:latin typeface="Calibri" panose="020F0502020204030204" pitchFamily="34" charset="0"/>
              </a:rPr>
              <a:t>A</a:t>
            </a:r>
            <a:r>
              <a:rPr lang="en-US">
                <a:solidFill>
                  <a:srgbClr val="000000"/>
                </a:solidFill>
                <a:latin typeface="Calibri" panose="020F0502020204030204" pitchFamily="34" charset="0"/>
              </a:rPr>
              <a:t>” government</a:t>
            </a:r>
            <a:r>
              <a:rPr lang="en-US">
                <a:solidFill>
                  <a:srgbClr val="444444"/>
                </a:solidFill>
                <a:latin typeface="Calibri" panose="020F0502020204030204" pitchFamily="34" charset="0"/>
              </a:rPr>
              <a:t>​ - even if your town has not provided the service before, that is ok</a:t>
            </a:r>
            <a:endParaRPr lang="en-US" sz="1000">
              <a:solidFill>
                <a:srgbClr val="444444"/>
              </a:solidFill>
              <a:latin typeface="Arial" panose="020B0604020202020204" pitchFamily="34" charset="0"/>
            </a:endParaRPr>
          </a:p>
          <a:p>
            <a:pPr algn="l" rtl="0" fontAlgn="base"/>
            <a:r>
              <a:rPr lang="en-US">
                <a:solidFill>
                  <a:srgbClr val="444444"/>
                </a:solidFill>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a:solidFill>
                  <a:srgbClr val="000000"/>
                </a:solidFill>
                <a:latin typeface="Calibri" panose="020F0502020204030204" pitchFamily="34" charset="0"/>
              </a:rPr>
              <a:t>This can range from bolstering town operations like IT upgrades, cybersecurity, digitizing land records to improving community gathering spaces, to supporting local non-profits, to buying equipment for firefighters, highway crews, roads and bridges, etc.  </a:t>
            </a:r>
            <a:r>
              <a:rPr lang="en-US">
                <a:solidFill>
                  <a:srgbClr val="444444"/>
                </a:solidFill>
                <a:latin typeface="Calibri" panose="020F0502020204030204" pitchFamily="34" charset="0"/>
              </a:rPr>
              <a:t>​</a:t>
            </a:r>
          </a:p>
          <a:p>
            <a:pPr algn="l" rtl="0" fontAlgn="base">
              <a:buFont typeface="Arial" panose="020B0604020202020204" pitchFamily="34" charset="0"/>
              <a:buChar char="•"/>
            </a:pPr>
            <a:endParaRPr lang="en-US">
              <a:solidFill>
                <a:srgbClr val="444444"/>
              </a:solidFill>
              <a:latin typeface="Calibri" panose="020F0502020204030204" pitchFamily="34" charset="0"/>
            </a:endParaRPr>
          </a:p>
          <a:p>
            <a:pPr algn="l" rtl="0" fontAlgn="base">
              <a:buFont typeface="Arial" panose="020B0604020202020204" pitchFamily="34" charset="0"/>
              <a:buChar char="•"/>
            </a:pPr>
            <a:r>
              <a:rPr lang="en-US">
                <a:solidFill>
                  <a:srgbClr val="444444"/>
                </a:solidFill>
                <a:latin typeface="Calibri" panose="020F0502020204030204" pitchFamily="34" charset="0"/>
              </a:rPr>
              <a:t>VLCT has three basic rules to guide your ARPA decision:</a:t>
            </a:r>
          </a:p>
          <a:p>
            <a:pPr lvl="1" algn="l" rtl="0" fontAlgn="base">
              <a:buFont typeface="Arial" panose="020B0604020202020204" pitchFamily="34" charset="0"/>
              <a:buChar char="•"/>
            </a:pPr>
            <a:r>
              <a:rPr lang="en-US" sz="1000">
                <a:solidFill>
                  <a:srgbClr val="444444"/>
                </a:solidFill>
                <a:latin typeface="Calibri" panose="020F0502020204030204" pitchFamily="34" charset="0"/>
              </a:rPr>
              <a:t>If it is illegal to spend your taxpayers'’ money on it, don’t spend your ARPA award on it</a:t>
            </a:r>
          </a:p>
          <a:p>
            <a:pPr lvl="1" algn="l" rtl="0" fontAlgn="base">
              <a:buFont typeface="Arial" panose="020B0604020202020204" pitchFamily="34" charset="0"/>
              <a:buChar char="•"/>
            </a:pPr>
            <a:r>
              <a:rPr lang="en-US" sz="1000">
                <a:solidFill>
                  <a:srgbClr val="444444"/>
                </a:solidFill>
                <a:latin typeface="Calibri" panose="020F0502020204030204" pitchFamily="34" charset="0"/>
              </a:rPr>
              <a:t>If it presents a conflict of interest or even the appearance of a conflict, don’t spend your ARPA award on it</a:t>
            </a:r>
          </a:p>
          <a:p>
            <a:pPr lvl="1" algn="l" rtl="0" fontAlgn="base">
              <a:buFont typeface="Arial" panose="020B0604020202020204" pitchFamily="34" charset="0"/>
              <a:buChar char="•"/>
            </a:pPr>
            <a:r>
              <a:rPr lang="en-US" sz="1000">
                <a:solidFill>
                  <a:srgbClr val="444444"/>
                </a:solidFill>
                <a:latin typeface="Calibri" panose="020F0502020204030204" pitchFamily="34" charset="0"/>
              </a:rPr>
              <a:t>If it isn’t something you would ask your taxpayers to consider funding, don’t spend your ARPA award on it</a:t>
            </a:r>
            <a:endParaRPr lang="en-US" sz="1000">
              <a:solidFill>
                <a:srgbClr val="444444"/>
              </a:solidFill>
              <a:latin typeface="Arial" panose="020B0604020202020204" pitchFamily="34" charset="0"/>
            </a:endParaRPr>
          </a:p>
          <a:p>
            <a:pPr marL="176679" indent="-176679">
              <a:buFont typeface="Arial" panose="020B0604020202020204" pitchFamily="34" charset="0"/>
              <a:buChar char="•"/>
            </a:pPr>
            <a:endParaRPr lang="en-US"/>
          </a:p>
          <a:p>
            <a:endParaRPr lang="en-US" baseline="0"/>
          </a:p>
          <a:p>
            <a:r>
              <a:rPr lang="en-US" b="0" i="0">
                <a:solidFill>
                  <a:srgbClr val="000000"/>
                </a:solidFill>
                <a:effectLst/>
                <a:latin typeface="Times New Roman" panose="02020603050405020304" pitchFamily="18" charset="0"/>
              </a:rPr>
              <a:t> </a:t>
            </a:r>
            <a:endParaRPr lang="en-US"/>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874EF225-CDD0-49B9-8A98-89A8AD2E2DB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553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4EF225-CDD0-49B9-8A98-89A8AD2E2D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328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4EF225-CDD0-49B9-8A98-89A8AD2E2DBD}" type="slidenum">
              <a:rPr lang="en-US" smtClean="0"/>
              <a:t>10</a:t>
            </a:fld>
            <a:endParaRPr lang="en-US" dirty="0"/>
          </a:p>
        </p:txBody>
      </p:sp>
    </p:spTree>
    <p:extLst>
      <p:ext uri="{BB962C8B-B14F-4D97-AF65-F5344CB8AC3E}">
        <p14:creationId xmlns:p14="http://schemas.microsoft.com/office/powerpoint/2010/main" val="1962773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69473-1AA4-9C7D-D186-B47835168A9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1029DD7-35D0-9615-93B3-B0DDDA1BBFC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B962488-0BAE-5874-2E34-E4149FAB8720}"/>
              </a:ext>
            </a:extLst>
          </p:cNvPr>
          <p:cNvSpPr>
            <a:spLocks noGrp="1"/>
          </p:cNvSpPr>
          <p:nvPr>
            <p:ph type="dt" sz="half" idx="10"/>
          </p:nvPr>
        </p:nvSpPr>
        <p:spPr/>
        <p:txBody>
          <a:bodyPr/>
          <a:lstStyle/>
          <a:p>
            <a:fld id="{E94CD3FD-14FB-45A1-AB85-989895322999}" type="datetimeFigureOut">
              <a:rPr lang="en-US" smtClean="0"/>
              <a:t>6/28/2022</a:t>
            </a:fld>
            <a:endParaRPr lang="en-US"/>
          </a:p>
        </p:txBody>
      </p:sp>
      <p:sp>
        <p:nvSpPr>
          <p:cNvPr id="5" name="Footer Placeholder 4">
            <a:extLst>
              <a:ext uri="{FF2B5EF4-FFF2-40B4-BE49-F238E27FC236}">
                <a16:creationId xmlns:a16="http://schemas.microsoft.com/office/drawing/2014/main" id="{8F43644B-D152-37E1-FF11-EF059D477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23F38B-66F2-8E1E-EBC3-AFB38794DA97}"/>
              </a:ext>
            </a:extLst>
          </p:cNvPr>
          <p:cNvSpPr>
            <a:spLocks noGrp="1"/>
          </p:cNvSpPr>
          <p:nvPr>
            <p:ph type="sldNum" sz="quarter" idx="12"/>
          </p:nvPr>
        </p:nvSpPr>
        <p:spPr/>
        <p:txBody>
          <a:bodyPr/>
          <a:lstStyle/>
          <a:p>
            <a:fld id="{82FC3DF9-31E2-479A-9F1E-C781B49053A8}" type="slidenum">
              <a:rPr lang="en-US" smtClean="0"/>
              <a:t>‹#›</a:t>
            </a:fld>
            <a:endParaRPr lang="en-US"/>
          </a:p>
        </p:txBody>
      </p:sp>
    </p:spTree>
    <p:extLst>
      <p:ext uri="{BB962C8B-B14F-4D97-AF65-F5344CB8AC3E}">
        <p14:creationId xmlns:p14="http://schemas.microsoft.com/office/powerpoint/2010/main" val="2377625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AE5F1-8E8E-A117-4511-AA807D2DE9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BBAC82-6B4A-AF1B-5BFD-179B04C0CE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132C6F-7B89-8240-1FFA-52925CAA9705}"/>
              </a:ext>
            </a:extLst>
          </p:cNvPr>
          <p:cNvSpPr>
            <a:spLocks noGrp="1"/>
          </p:cNvSpPr>
          <p:nvPr>
            <p:ph type="dt" sz="half" idx="10"/>
          </p:nvPr>
        </p:nvSpPr>
        <p:spPr/>
        <p:txBody>
          <a:bodyPr/>
          <a:lstStyle/>
          <a:p>
            <a:fld id="{E94CD3FD-14FB-45A1-AB85-989895322999}" type="datetimeFigureOut">
              <a:rPr lang="en-US" smtClean="0"/>
              <a:t>6/28/2022</a:t>
            </a:fld>
            <a:endParaRPr lang="en-US"/>
          </a:p>
        </p:txBody>
      </p:sp>
      <p:sp>
        <p:nvSpPr>
          <p:cNvPr id="5" name="Footer Placeholder 4">
            <a:extLst>
              <a:ext uri="{FF2B5EF4-FFF2-40B4-BE49-F238E27FC236}">
                <a16:creationId xmlns:a16="http://schemas.microsoft.com/office/drawing/2014/main" id="{019D570D-A2B1-A55F-886E-48EBD7B4BC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328889-C3A3-8AB8-BA58-0AFB4841F5EB}"/>
              </a:ext>
            </a:extLst>
          </p:cNvPr>
          <p:cNvSpPr>
            <a:spLocks noGrp="1"/>
          </p:cNvSpPr>
          <p:nvPr>
            <p:ph type="sldNum" sz="quarter" idx="12"/>
          </p:nvPr>
        </p:nvSpPr>
        <p:spPr/>
        <p:txBody>
          <a:bodyPr/>
          <a:lstStyle/>
          <a:p>
            <a:fld id="{82FC3DF9-31E2-479A-9F1E-C781B49053A8}" type="slidenum">
              <a:rPr lang="en-US" smtClean="0"/>
              <a:t>‹#›</a:t>
            </a:fld>
            <a:endParaRPr lang="en-US"/>
          </a:p>
        </p:txBody>
      </p:sp>
    </p:spTree>
    <p:extLst>
      <p:ext uri="{BB962C8B-B14F-4D97-AF65-F5344CB8AC3E}">
        <p14:creationId xmlns:p14="http://schemas.microsoft.com/office/powerpoint/2010/main" val="233974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6E6BA-C2A1-E296-F537-879825CB62B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BF57DD90-9841-AC91-81C2-581C56096540}"/>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19A43-7E31-2B72-363B-AB60D65C1056}"/>
              </a:ext>
            </a:extLst>
          </p:cNvPr>
          <p:cNvSpPr>
            <a:spLocks noGrp="1"/>
          </p:cNvSpPr>
          <p:nvPr>
            <p:ph type="dt" sz="half" idx="10"/>
          </p:nvPr>
        </p:nvSpPr>
        <p:spPr/>
        <p:txBody>
          <a:bodyPr/>
          <a:lstStyle/>
          <a:p>
            <a:fld id="{E94CD3FD-14FB-45A1-AB85-989895322999}" type="datetimeFigureOut">
              <a:rPr lang="en-US" smtClean="0"/>
              <a:t>6/28/2022</a:t>
            </a:fld>
            <a:endParaRPr lang="en-US"/>
          </a:p>
        </p:txBody>
      </p:sp>
      <p:sp>
        <p:nvSpPr>
          <p:cNvPr id="5" name="Footer Placeholder 4">
            <a:extLst>
              <a:ext uri="{FF2B5EF4-FFF2-40B4-BE49-F238E27FC236}">
                <a16:creationId xmlns:a16="http://schemas.microsoft.com/office/drawing/2014/main" id="{DF65FDE6-C433-D33C-0EC5-F925FF3A1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119FE0-3D6B-49FE-E427-ABA6A0FAF4A8}"/>
              </a:ext>
            </a:extLst>
          </p:cNvPr>
          <p:cNvSpPr>
            <a:spLocks noGrp="1"/>
          </p:cNvSpPr>
          <p:nvPr>
            <p:ph type="sldNum" sz="quarter" idx="12"/>
          </p:nvPr>
        </p:nvSpPr>
        <p:spPr/>
        <p:txBody>
          <a:bodyPr/>
          <a:lstStyle/>
          <a:p>
            <a:fld id="{82FC3DF9-31E2-479A-9F1E-C781B49053A8}" type="slidenum">
              <a:rPr lang="en-US" smtClean="0"/>
              <a:t>‹#›</a:t>
            </a:fld>
            <a:endParaRPr lang="en-US"/>
          </a:p>
        </p:txBody>
      </p:sp>
    </p:spTree>
    <p:extLst>
      <p:ext uri="{BB962C8B-B14F-4D97-AF65-F5344CB8AC3E}">
        <p14:creationId xmlns:p14="http://schemas.microsoft.com/office/powerpoint/2010/main" val="2542284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7529C-87A9-3F4A-AA17-5979432A75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E9ED13-76DB-D883-B56F-559DE358E1EA}"/>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D5D59F-EEAA-BCFF-ECF3-B24ED97A960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C10807-87C7-E73D-376C-68B108A934E6}"/>
              </a:ext>
            </a:extLst>
          </p:cNvPr>
          <p:cNvSpPr>
            <a:spLocks noGrp="1"/>
          </p:cNvSpPr>
          <p:nvPr>
            <p:ph type="dt" sz="half" idx="10"/>
          </p:nvPr>
        </p:nvSpPr>
        <p:spPr/>
        <p:txBody>
          <a:bodyPr/>
          <a:lstStyle/>
          <a:p>
            <a:fld id="{E94CD3FD-14FB-45A1-AB85-989895322999}" type="datetimeFigureOut">
              <a:rPr lang="en-US" smtClean="0"/>
              <a:t>6/28/2022</a:t>
            </a:fld>
            <a:endParaRPr lang="en-US"/>
          </a:p>
        </p:txBody>
      </p:sp>
      <p:sp>
        <p:nvSpPr>
          <p:cNvPr id="6" name="Footer Placeholder 5">
            <a:extLst>
              <a:ext uri="{FF2B5EF4-FFF2-40B4-BE49-F238E27FC236}">
                <a16:creationId xmlns:a16="http://schemas.microsoft.com/office/drawing/2014/main" id="{79F75A82-310C-C936-E2A3-064ADEE8B8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860163-2FE8-DAED-A4CB-B3208BD89A78}"/>
              </a:ext>
            </a:extLst>
          </p:cNvPr>
          <p:cNvSpPr>
            <a:spLocks noGrp="1"/>
          </p:cNvSpPr>
          <p:nvPr>
            <p:ph type="sldNum" sz="quarter" idx="12"/>
          </p:nvPr>
        </p:nvSpPr>
        <p:spPr/>
        <p:txBody>
          <a:bodyPr/>
          <a:lstStyle/>
          <a:p>
            <a:fld id="{82FC3DF9-31E2-479A-9F1E-C781B49053A8}" type="slidenum">
              <a:rPr lang="en-US" smtClean="0"/>
              <a:t>‹#›</a:t>
            </a:fld>
            <a:endParaRPr lang="en-US"/>
          </a:p>
        </p:txBody>
      </p:sp>
    </p:spTree>
    <p:extLst>
      <p:ext uri="{BB962C8B-B14F-4D97-AF65-F5344CB8AC3E}">
        <p14:creationId xmlns:p14="http://schemas.microsoft.com/office/powerpoint/2010/main" val="2262033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E99F4-5F60-D143-21EB-0DDE6EEB13A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6EAAED-7433-09DA-70E4-AC7FC99DFAA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1E15B6E-17EE-A87D-B6A6-CAC33D3D493B}"/>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7298D8-699D-CF0B-601A-97BA9EF7CC4D}"/>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388A1E0-95EA-AF3A-7CAE-201FBC2E5FD1}"/>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E81DBE-4700-A500-00AA-F5AA8F370BF3}"/>
              </a:ext>
            </a:extLst>
          </p:cNvPr>
          <p:cNvSpPr>
            <a:spLocks noGrp="1"/>
          </p:cNvSpPr>
          <p:nvPr>
            <p:ph type="dt" sz="half" idx="10"/>
          </p:nvPr>
        </p:nvSpPr>
        <p:spPr/>
        <p:txBody>
          <a:bodyPr/>
          <a:lstStyle/>
          <a:p>
            <a:fld id="{E94CD3FD-14FB-45A1-AB85-989895322999}" type="datetimeFigureOut">
              <a:rPr lang="en-US" smtClean="0"/>
              <a:t>6/28/2022</a:t>
            </a:fld>
            <a:endParaRPr lang="en-US"/>
          </a:p>
        </p:txBody>
      </p:sp>
      <p:sp>
        <p:nvSpPr>
          <p:cNvPr id="8" name="Footer Placeholder 7">
            <a:extLst>
              <a:ext uri="{FF2B5EF4-FFF2-40B4-BE49-F238E27FC236}">
                <a16:creationId xmlns:a16="http://schemas.microsoft.com/office/drawing/2014/main" id="{DE6380B3-986E-BCBC-8FD9-8EFD713570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B539FE-F44D-8770-1AFD-026A6AC8F700}"/>
              </a:ext>
            </a:extLst>
          </p:cNvPr>
          <p:cNvSpPr>
            <a:spLocks noGrp="1"/>
          </p:cNvSpPr>
          <p:nvPr>
            <p:ph type="sldNum" sz="quarter" idx="12"/>
          </p:nvPr>
        </p:nvSpPr>
        <p:spPr/>
        <p:txBody>
          <a:bodyPr/>
          <a:lstStyle/>
          <a:p>
            <a:fld id="{82FC3DF9-31E2-479A-9F1E-C781B49053A8}" type="slidenum">
              <a:rPr lang="en-US" smtClean="0"/>
              <a:t>‹#›</a:t>
            </a:fld>
            <a:endParaRPr lang="en-US"/>
          </a:p>
        </p:txBody>
      </p:sp>
    </p:spTree>
    <p:extLst>
      <p:ext uri="{BB962C8B-B14F-4D97-AF65-F5344CB8AC3E}">
        <p14:creationId xmlns:p14="http://schemas.microsoft.com/office/powerpoint/2010/main" val="2880938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3BF8A-CFE2-FD27-E663-FC203C2C5C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AC0454-2CEC-3224-E07C-3FCC032B38E2}"/>
              </a:ext>
            </a:extLst>
          </p:cNvPr>
          <p:cNvSpPr>
            <a:spLocks noGrp="1"/>
          </p:cNvSpPr>
          <p:nvPr>
            <p:ph type="dt" sz="half" idx="10"/>
          </p:nvPr>
        </p:nvSpPr>
        <p:spPr/>
        <p:txBody>
          <a:bodyPr/>
          <a:lstStyle/>
          <a:p>
            <a:fld id="{E94CD3FD-14FB-45A1-AB85-989895322999}" type="datetimeFigureOut">
              <a:rPr lang="en-US" smtClean="0"/>
              <a:t>6/28/2022</a:t>
            </a:fld>
            <a:endParaRPr lang="en-US"/>
          </a:p>
        </p:txBody>
      </p:sp>
      <p:sp>
        <p:nvSpPr>
          <p:cNvPr id="4" name="Footer Placeholder 3">
            <a:extLst>
              <a:ext uri="{FF2B5EF4-FFF2-40B4-BE49-F238E27FC236}">
                <a16:creationId xmlns:a16="http://schemas.microsoft.com/office/drawing/2014/main" id="{D58FF4EA-2CD4-A1F6-6660-438646776B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F3FA11-2805-7EE1-2FE1-FA01C9A5D2ED}"/>
              </a:ext>
            </a:extLst>
          </p:cNvPr>
          <p:cNvSpPr>
            <a:spLocks noGrp="1"/>
          </p:cNvSpPr>
          <p:nvPr>
            <p:ph type="sldNum" sz="quarter" idx="12"/>
          </p:nvPr>
        </p:nvSpPr>
        <p:spPr/>
        <p:txBody>
          <a:bodyPr/>
          <a:lstStyle/>
          <a:p>
            <a:fld id="{82FC3DF9-31E2-479A-9F1E-C781B49053A8}" type="slidenum">
              <a:rPr lang="en-US" smtClean="0"/>
              <a:t>‹#›</a:t>
            </a:fld>
            <a:endParaRPr lang="en-US"/>
          </a:p>
        </p:txBody>
      </p:sp>
    </p:spTree>
    <p:extLst>
      <p:ext uri="{BB962C8B-B14F-4D97-AF65-F5344CB8AC3E}">
        <p14:creationId xmlns:p14="http://schemas.microsoft.com/office/powerpoint/2010/main" val="3095452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6D0EB7-F80D-8040-FA54-0BB8091CACC4}"/>
              </a:ext>
            </a:extLst>
          </p:cNvPr>
          <p:cNvSpPr>
            <a:spLocks noGrp="1"/>
          </p:cNvSpPr>
          <p:nvPr>
            <p:ph type="dt" sz="half" idx="10"/>
          </p:nvPr>
        </p:nvSpPr>
        <p:spPr/>
        <p:txBody>
          <a:bodyPr/>
          <a:lstStyle/>
          <a:p>
            <a:fld id="{E94CD3FD-14FB-45A1-AB85-989895322999}" type="datetimeFigureOut">
              <a:rPr lang="en-US" smtClean="0"/>
              <a:t>6/28/2022</a:t>
            </a:fld>
            <a:endParaRPr lang="en-US"/>
          </a:p>
        </p:txBody>
      </p:sp>
      <p:sp>
        <p:nvSpPr>
          <p:cNvPr id="3" name="Footer Placeholder 2">
            <a:extLst>
              <a:ext uri="{FF2B5EF4-FFF2-40B4-BE49-F238E27FC236}">
                <a16:creationId xmlns:a16="http://schemas.microsoft.com/office/drawing/2014/main" id="{74D1DA01-7961-4228-4B73-9A7AC06080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C090FF-21AE-3665-AE76-A361DC20E665}"/>
              </a:ext>
            </a:extLst>
          </p:cNvPr>
          <p:cNvSpPr>
            <a:spLocks noGrp="1"/>
          </p:cNvSpPr>
          <p:nvPr>
            <p:ph type="sldNum" sz="quarter" idx="12"/>
          </p:nvPr>
        </p:nvSpPr>
        <p:spPr/>
        <p:txBody>
          <a:bodyPr/>
          <a:lstStyle/>
          <a:p>
            <a:fld id="{82FC3DF9-31E2-479A-9F1E-C781B49053A8}" type="slidenum">
              <a:rPr lang="en-US" smtClean="0"/>
              <a:t>‹#›</a:t>
            </a:fld>
            <a:endParaRPr lang="en-US"/>
          </a:p>
        </p:txBody>
      </p:sp>
    </p:spTree>
    <p:extLst>
      <p:ext uri="{BB962C8B-B14F-4D97-AF65-F5344CB8AC3E}">
        <p14:creationId xmlns:p14="http://schemas.microsoft.com/office/powerpoint/2010/main" val="23730000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17646-CD87-D419-C348-DA8AF05683A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0360278-4B5D-B275-CD46-E60A53D0977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381A41-E788-92B7-ABB0-0C09CACC916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0861FDC-B632-02BD-3529-91A450E4A817}"/>
              </a:ext>
            </a:extLst>
          </p:cNvPr>
          <p:cNvSpPr>
            <a:spLocks noGrp="1"/>
          </p:cNvSpPr>
          <p:nvPr>
            <p:ph type="dt" sz="half" idx="10"/>
          </p:nvPr>
        </p:nvSpPr>
        <p:spPr/>
        <p:txBody>
          <a:bodyPr/>
          <a:lstStyle/>
          <a:p>
            <a:fld id="{E94CD3FD-14FB-45A1-AB85-989895322999}" type="datetimeFigureOut">
              <a:rPr lang="en-US" smtClean="0"/>
              <a:t>6/28/2022</a:t>
            </a:fld>
            <a:endParaRPr lang="en-US"/>
          </a:p>
        </p:txBody>
      </p:sp>
      <p:sp>
        <p:nvSpPr>
          <p:cNvPr id="6" name="Footer Placeholder 5">
            <a:extLst>
              <a:ext uri="{FF2B5EF4-FFF2-40B4-BE49-F238E27FC236}">
                <a16:creationId xmlns:a16="http://schemas.microsoft.com/office/drawing/2014/main" id="{ACFF3687-164A-85EC-8301-11D72D0106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EE236-A5F8-F4A3-24A8-F2FB9C2D46C0}"/>
              </a:ext>
            </a:extLst>
          </p:cNvPr>
          <p:cNvSpPr>
            <a:spLocks noGrp="1"/>
          </p:cNvSpPr>
          <p:nvPr>
            <p:ph type="sldNum" sz="quarter" idx="12"/>
          </p:nvPr>
        </p:nvSpPr>
        <p:spPr/>
        <p:txBody>
          <a:bodyPr/>
          <a:lstStyle/>
          <a:p>
            <a:fld id="{82FC3DF9-31E2-479A-9F1E-C781B49053A8}" type="slidenum">
              <a:rPr lang="en-US" smtClean="0"/>
              <a:t>‹#›</a:t>
            </a:fld>
            <a:endParaRPr lang="en-US"/>
          </a:p>
        </p:txBody>
      </p:sp>
    </p:spTree>
    <p:extLst>
      <p:ext uri="{BB962C8B-B14F-4D97-AF65-F5344CB8AC3E}">
        <p14:creationId xmlns:p14="http://schemas.microsoft.com/office/powerpoint/2010/main" val="2504559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8B95-2A5C-E7F6-B778-04BEDC608FB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A8576E3F-C537-AC4E-7F1B-9651601CA21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0747356-1B7B-B5AC-52C3-6A6FCAC3088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1BEF0CA-3516-9B1F-DE2E-B412280F1F01}"/>
              </a:ext>
            </a:extLst>
          </p:cNvPr>
          <p:cNvSpPr>
            <a:spLocks noGrp="1"/>
          </p:cNvSpPr>
          <p:nvPr>
            <p:ph type="dt" sz="half" idx="10"/>
          </p:nvPr>
        </p:nvSpPr>
        <p:spPr/>
        <p:txBody>
          <a:bodyPr/>
          <a:lstStyle/>
          <a:p>
            <a:fld id="{E94CD3FD-14FB-45A1-AB85-989895322999}" type="datetimeFigureOut">
              <a:rPr lang="en-US" smtClean="0"/>
              <a:t>6/28/2022</a:t>
            </a:fld>
            <a:endParaRPr lang="en-US"/>
          </a:p>
        </p:txBody>
      </p:sp>
      <p:sp>
        <p:nvSpPr>
          <p:cNvPr id="6" name="Footer Placeholder 5">
            <a:extLst>
              <a:ext uri="{FF2B5EF4-FFF2-40B4-BE49-F238E27FC236}">
                <a16:creationId xmlns:a16="http://schemas.microsoft.com/office/drawing/2014/main" id="{45DD0F99-AC14-9A70-6233-79EB98FBEC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B4EB0E-248D-F601-6CBA-17FFC8B8B947}"/>
              </a:ext>
            </a:extLst>
          </p:cNvPr>
          <p:cNvSpPr>
            <a:spLocks noGrp="1"/>
          </p:cNvSpPr>
          <p:nvPr>
            <p:ph type="sldNum" sz="quarter" idx="12"/>
          </p:nvPr>
        </p:nvSpPr>
        <p:spPr/>
        <p:txBody>
          <a:bodyPr/>
          <a:lstStyle/>
          <a:p>
            <a:fld id="{82FC3DF9-31E2-479A-9F1E-C781B49053A8}" type="slidenum">
              <a:rPr lang="en-US" smtClean="0"/>
              <a:t>‹#›</a:t>
            </a:fld>
            <a:endParaRPr lang="en-US"/>
          </a:p>
        </p:txBody>
      </p:sp>
    </p:spTree>
    <p:extLst>
      <p:ext uri="{BB962C8B-B14F-4D97-AF65-F5344CB8AC3E}">
        <p14:creationId xmlns:p14="http://schemas.microsoft.com/office/powerpoint/2010/main" val="1036493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12279-96A6-05F7-4C4A-B368453A59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CEFBF9-EE89-2E4C-BDB5-C519D1ABB0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8B237F-4EC2-5260-8DB4-C87915BD71F9}"/>
              </a:ext>
            </a:extLst>
          </p:cNvPr>
          <p:cNvSpPr>
            <a:spLocks noGrp="1"/>
          </p:cNvSpPr>
          <p:nvPr>
            <p:ph type="dt" sz="half" idx="10"/>
          </p:nvPr>
        </p:nvSpPr>
        <p:spPr/>
        <p:txBody>
          <a:bodyPr/>
          <a:lstStyle/>
          <a:p>
            <a:fld id="{E94CD3FD-14FB-45A1-AB85-989895322999}" type="datetimeFigureOut">
              <a:rPr lang="en-US" smtClean="0"/>
              <a:t>6/28/2022</a:t>
            </a:fld>
            <a:endParaRPr lang="en-US"/>
          </a:p>
        </p:txBody>
      </p:sp>
      <p:sp>
        <p:nvSpPr>
          <p:cNvPr id="5" name="Footer Placeholder 4">
            <a:extLst>
              <a:ext uri="{FF2B5EF4-FFF2-40B4-BE49-F238E27FC236}">
                <a16:creationId xmlns:a16="http://schemas.microsoft.com/office/drawing/2014/main" id="{5EDEA0F8-EDE9-314A-1693-934A9FB6DA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0793C8-9B9D-4822-1DBE-97113B8ED140}"/>
              </a:ext>
            </a:extLst>
          </p:cNvPr>
          <p:cNvSpPr>
            <a:spLocks noGrp="1"/>
          </p:cNvSpPr>
          <p:nvPr>
            <p:ph type="sldNum" sz="quarter" idx="12"/>
          </p:nvPr>
        </p:nvSpPr>
        <p:spPr/>
        <p:txBody>
          <a:bodyPr/>
          <a:lstStyle/>
          <a:p>
            <a:fld id="{82FC3DF9-31E2-479A-9F1E-C781B49053A8}" type="slidenum">
              <a:rPr lang="en-US" smtClean="0"/>
              <a:t>‹#›</a:t>
            </a:fld>
            <a:endParaRPr lang="en-US"/>
          </a:p>
        </p:txBody>
      </p:sp>
    </p:spTree>
    <p:extLst>
      <p:ext uri="{BB962C8B-B14F-4D97-AF65-F5344CB8AC3E}">
        <p14:creationId xmlns:p14="http://schemas.microsoft.com/office/powerpoint/2010/main" val="1466878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E830D1-FBF9-931B-1E6E-9E5CFCB0D077}"/>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F471CB-5B54-BAC7-33BD-924D082FFD99}"/>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6957D-E229-B35A-4733-858763AB8F9A}"/>
              </a:ext>
            </a:extLst>
          </p:cNvPr>
          <p:cNvSpPr>
            <a:spLocks noGrp="1"/>
          </p:cNvSpPr>
          <p:nvPr>
            <p:ph type="dt" sz="half" idx="10"/>
          </p:nvPr>
        </p:nvSpPr>
        <p:spPr/>
        <p:txBody>
          <a:bodyPr/>
          <a:lstStyle/>
          <a:p>
            <a:fld id="{E94CD3FD-14FB-45A1-AB85-989895322999}" type="datetimeFigureOut">
              <a:rPr lang="en-US" smtClean="0"/>
              <a:t>6/28/2022</a:t>
            </a:fld>
            <a:endParaRPr lang="en-US"/>
          </a:p>
        </p:txBody>
      </p:sp>
      <p:sp>
        <p:nvSpPr>
          <p:cNvPr id="5" name="Footer Placeholder 4">
            <a:extLst>
              <a:ext uri="{FF2B5EF4-FFF2-40B4-BE49-F238E27FC236}">
                <a16:creationId xmlns:a16="http://schemas.microsoft.com/office/drawing/2014/main" id="{332A6FBA-7D62-98DD-FBC8-38B94C792E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95AE35-72C9-FA6B-8312-6A25D51F693D}"/>
              </a:ext>
            </a:extLst>
          </p:cNvPr>
          <p:cNvSpPr>
            <a:spLocks noGrp="1"/>
          </p:cNvSpPr>
          <p:nvPr>
            <p:ph type="sldNum" sz="quarter" idx="12"/>
          </p:nvPr>
        </p:nvSpPr>
        <p:spPr/>
        <p:txBody>
          <a:bodyPr/>
          <a:lstStyle/>
          <a:p>
            <a:fld id="{82FC3DF9-31E2-479A-9F1E-C781B49053A8}" type="slidenum">
              <a:rPr lang="en-US" smtClean="0"/>
              <a:t>‹#›</a:t>
            </a:fld>
            <a:endParaRPr lang="en-US"/>
          </a:p>
        </p:txBody>
      </p:sp>
    </p:spTree>
    <p:extLst>
      <p:ext uri="{BB962C8B-B14F-4D97-AF65-F5344CB8AC3E}">
        <p14:creationId xmlns:p14="http://schemas.microsoft.com/office/powerpoint/2010/main" val="1451334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6/28/2022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36D2F2-9AF7-133C-549D-640668C443C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BCFC61-0EC4-5B78-0CE9-A152124A95E9}"/>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0BEC9-3922-2550-C02F-8E92870B3DBC}"/>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94CD3FD-14FB-45A1-AB85-989895322999}" type="datetimeFigureOut">
              <a:rPr lang="en-US" smtClean="0"/>
              <a:t>6/28/2022</a:t>
            </a:fld>
            <a:endParaRPr lang="en-US"/>
          </a:p>
        </p:txBody>
      </p:sp>
      <p:sp>
        <p:nvSpPr>
          <p:cNvPr id="5" name="Footer Placeholder 4">
            <a:extLst>
              <a:ext uri="{FF2B5EF4-FFF2-40B4-BE49-F238E27FC236}">
                <a16:creationId xmlns:a16="http://schemas.microsoft.com/office/drawing/2014/main" id="{C99B4473-2FFB-AED8-7BAA-233C0AB86BE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5269C7-A557-A6EF-B0E5-64CF9F4EF03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2FC3DF9-31E2-479A-9F1E-C781B49053A8}" type="slidenum">
              <a:rPr lang="en-US" smtClean="0"/>
              <a:t>‹#›</a:t>
            </a:fld>
            <a:endParaRPr lang="en-US"/>
          </a:p>
        </p:txBody>
      </p:sp>
    </p:spTree>
    <p:extLst>
      <p:ext uri="{BB962C8B-B14F-4D97-AF65-F5344CB8AC3E}">
        <p14:creationId xmlns:p14="http://schemas.microsoft.com/office/powerpoint/2010/main" val="41161990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hyperlink" Target="https://vermonthap.vhfa.org/" TargetMode="External"/><Relationship Id="rId13" Type="http://schemas.openxmlformats.org/officeDocument/2006/relationships/hyperlink" Target="https://www.vlct.org/sites/default/files/ACCD%20Grant%20Opp%20Inventory%20120321.pdf" TargetMode="External"/><Relationship Id="rId3" Type="http://schemas.openxmlformats.org/officeDocument/2006/relationships/image" Target="../media/image34.jpeg"/><Relationship Id="rId7" Type="http://schemas.openxmlformats.org/officeDocument/2006/relationships/hyperlink" Target="https://erap.vsha.org/" TargetMode="External"/><Relationship Id="rId12" Type="http://schemas.openxmlformats.org/officeDocument/2006/relationships/hyperlink" Target="https://www.vlct.org/sites/default/files/Housing%20Resources%20for%20VT%27ers%20in%20Need%20Feb22.pdf"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hyperlink" Target="https://accd.vermont.gov/economic-development/resources/rdc" TargetMode="External"/><Relationship Id="rId5" Type="http://schemas.openxmlformats.org/officeDocument/2006/relationships/image" Target="../media/image36.jpeg"/><Relationship Id="rId10" Type="http://schemas.openxmlformats.org/officeDocument/2006/relationships/hyperlink" Target="https://accd.vermont.gov/about-us/funding-incentives" TargetMode="External"/><Relationship Id="rId4" Type="http://schemas.openxmlformats.org/officeDocument/2006/relationships/image" Target="../media/image35.jpeg"/><Relationship Id="rId9" Type="http://schemas.openxmlformats.org/officeDocument/2006/relationships/hyperlink" Target="https://publicservice.vermont.gov/content/affordable-connectivity-progra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hyperlink" Target="mailto:arpa@vlct.org" TargetMode="External"/><Relationship Id="rId2" Type="http://schemas.openxmlformats.org/officeDocument/2006/relationships/image" Target="../media/image50.jpe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hyperlink" Target="https://www.vlct.org/arpa"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vapda.org/"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home.treasury.gov/system/files/136/SLFRF-Final-Rule.pdf" TargetMode="External"/><Relationship Id="rId5" Type="http://schemas.openxmlformats.org/officeDocument/2006/relationships/hyperlink" Target="https://home.treasury.gov/policy-issues/coronavirus/assistance-for-state-local-and-tribal-governments/state-and-local-fiscal-recovery-funds"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https://finance.vermont.gov/sites/finance/files/documents/About_Dept/Local%20Fiscal%20Recovery%20Payments.xlsx" TargetMode="Externa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hyperlink" Target="https://www.vlct.org/sites/default/files/Compliance%20%26%20Reporting%20Guidance%20Appendix%201_02.28.2022.pdf" TargetMode="External"/><Relationship Id="rId10" Type="http://schemas.openxmlformats.org/officeDocument/2006/relationships/image" Target="../media/image24.png"/><Relationship Id="rId4" Type="http://schemas.openxmlformats.org/officeDocument/2006/relationships/hyperlink" Target="https://home.treasury.gov/system/files/136/SLFRF-Final-Rule.pdf" TargetMode="External"/><Relationship Id="rId9"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9.jpe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hyperlink" Target="https://www.vlct.org/resources/american-rescue-plan-information#faq-What-does-the-%22provision-of-government-services%22-mean-and-what-is-restricted?"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AC9D212-D492-47E8-A798-D5FFE1A86DF8}"/>
              </a:ext>
            </a:extLst>
          </p:cNvPr>
          <p:cNvPicPr>
            <a:picLocks noChangeAspect="1"/>
          </p:cNvPicPr>
          <p:nvPr/>
        </p:nvPicPr>
        <p:blipFill>
          <a:blip r:embed="rId3">
            <a:extLst>
              <a:ext uri="{28A0092B-C50C-407E-A947-70E740481C1C}">
                <a14:useLocalDpi xmlns:a14="http://schemas.microsoft.com/office/drawing/2010/main" val="0"/>
              </a:ext>
            </a:extLst>
          </a:blip>
          <a:srcRect l="2128" r="2128"/>
          <a:stretch/>
        </p:blipFill>
        <p:spPr>
          <a:xfrm>
            <a:off x="4590453" y="0"/>
            <a:ext cx="13697547" cy="10286684"/>
          </a:xfrm>
          <a:prstGeom prst="rect">
            <a:avLst/>
          </a:prstGeom>
        </p:spPr>
      </p:pic>
      <p:pic>
        <p:nvPicPr>
          <p:cNvPr id="11" name="Picture 10" descr="Graphical user interface, application, icon&#10;&#10;Description automatically generated">
            <a:extLst>
              <a:ext uri="{FF2B5EF4-FFF2-40B4-BE49-F238E27FC236}">
                <a16:creationId xmlns:a16="http://schemas.microsoft.com/office/drawing/2014/main" id="{CD49B0AE-832B-40F1-A647-C69F70EC1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 y="-64021"/>
            <a:ext cx="7812599" cy="10350705"/>
          </a:xfrm>
          <a:prstGeom prst="rect">
            <a:avLst/>
          </a:prstGeom>
          <a:ln>
            <a:noFill/>
          </a:ln>
          <a:effectLst>
            <a:outerShdw blurRad="190500" algn="tl" rotWithShape="0">
              <a:srgbClr val="000000">
                <a:alpha val="70000"/>
              </a:srgbClr>
            </a:outerShdw>
          </a:effectLst>
        </p:spPr>
      </p:pic>
      <p:sp>
        <p:nvSpPr>
          <p:cNvPr id="8" name="Rectangle 7">
            <a:extLst>
              <a:ext uri="{FF2B5EF4-FFF2-40B4-BE49-F238E27FC236}">
                <a16:creationId xmlns:a16="http://schemas.microsoft.com/office/drawing/2014/main" id="{C68117AB-2A13-4E22-BD36-FD34BA9759F4}"/>
              </a:ext>
            </a:extLst>
          </p:cNvPr>
          <p:cNvSpPr/>
          <p:nvPr/>
        </p:nvSpPr>
        <p:spPr>
          <a:xfrm>
            <a:off x="-414540" y="-1181100"/>
            <a:ext cx="19507200" cy="11811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B99821D-9A75-42C5-8ABC-F804BF4320F5}"/>
              </a:ext>
            </a:extLst>
          </p:cNvPr>
          <p:cNvSpPr txBox="1"/>
          <p:nvPr/>
        </p:nvSpPr>
        <p:spPr>
          <a:xfrm>
            <a:off x="9918244" y="2629656"/>
            <a:ext cx="7256583" cy="3585597"/>
          </a:xfrm>
          <a:prstGeom prst="rect">
            <a:avLst/>
          </a:prstGeom>
          <a:noFill/>
        </p:spPr>
        <p:txBody>
          <a:bodyPr wrap="square" lIns="91440" tIns="45720" rIns="91440" bIns="45720" rtlCol="0" anchor="t">
            <a:spAutoFit/>
          </a:bodyPr>
          <a:lstStyle/>
          <a:p>
            <a:pPr algn="ctr">
              <a:spcAft>
                <a:spcPts val="600"/>
              </a:spcAft>
            </a:pPr>
            <a:r>
              <a:rPr lang="en-US" sz="6000" b="1" dirty="0">
                <a:solidFill>
                  <a:schemeClr val="bg1"/>
                </a:solidFill>
                <a:latin typeface="Trebuchet MS"/>
              </a:rPr>
              <a:t>ARPA Information </a:t>
            </a:r>
            <a:endParaRPr lang="en-US" sz="6000" b="1">
              <a:solidFill>
                <a:schemeClr val="bg1"/>
              </a:solidFill>
              <a:latin typeface="Trebuchet MS"/>
            </a:endParaRPr>
          </a:p>
          <a:p>
            <a:pPr algn="ctr">
              <a:spcAft>
                <a:spcPts val="600"/>
              </a:spcAft>
            </a:pPr>
            <a:endParaRPr lang="en-US" sz="6000" b="1" dirty="0">
              <a:solidFill>
                <a:schemeClr val="bg1"/>
              </a:solidFill>
              <a:latin typeface="Trebuchet MS"/>
            </a:endParaRPr>
          </a:p>
          <a:p>
            <a:pPr algn="ctr">
              <a:spcAft>
                <a:spcPts val="600"/>
              </a:spcAft>
            </a:pPr>
            <a:endParaRPr lang="en-US" sz="6000" b="1" dirty="0">
              <a:solidFill>
                <a:schemeClr val="bg1"/>
              </a:solidFill>
              <a:latin typeface="Trebuchet MS"/>
            </a:endParaRPr>
          </a:p>
          <a:p>
            <a:pPr algn="ctr">
              <a:spcAft>
                <a:spcPts val="600"/>
              </a:spcAft>
            </a:pPr>
            <a:r>
              <a:rPr lang="en-US" sz="3200" b="1" dirty="0">
                <a:solidFill>
                  <a:schemeClr val="bg1"/>
                </a:solidFill>
                <a:latin typeface="Trebuchet MS"/>
              </a:rPr>
              <a:t>June 2022</a:t>
            </a:r>
          </a:p>
        </p:txBody>
      </p:sp>
      <p:sp>
        <p:nvSpPr>
          <p:cNvPr id="3" name="TextBox 2">
            <a:extLst>
              <a:ext uri="{FF2B5EF4-FFF2-40B4-BE49-F238E27FC236}">
                <a16:creationId xmlns:a16="http://schemas.microsoft.com/office/drawing/2014/main" id="{A9C8E13A-7447-42F4-B48D-DC859BD525A9}"/>
              </a:ext>
            </a:extLst>
          </p:cNvPr>
          <p:cNvSpPr txBox="1"/>
          <p:nvPr/>
        </p:nvSpPr>
        <p:spPr>
          <a:xfrm>
            <a:off x="522404" y="7642552"/>
            <a:ext cx="6526778" cy="2435720"/>
          </a:xfrm>
          <a:prstGeom prst="rect">
            <a:avLst/>
          </a:prstGeom>
          <a:solidFill>
            <a:schemeClr val="bg1"/>
          </a:solidFill>
        </p:spPr>
        <p:txBody>
          <a:bodyPr wrap="square" rtlCol="0">
            <a:spAutoFit/>
          </a:bodyPr>
          <a:lstStyle/>
          <a:p>
            <a:endParaRPr lang="en-US" dirty="0"/>
          </a:p>
        </p:txBody>
      </p:sp>
      <p:pic>
        <p:nvPicPr>
          <p:cNvPr id="14" name="Picture 13" descr="Logo, company name&#10;&#10;Description automatically generated">
            <a:extLst>
              <a:ext uri="{FF2B5EF4-FFF2-40B4-BE49-F238E27FC236}">
                <a16:creationId xmlns:a16="http://schemas.microsoft.com/office/drawing/2014/main" id="{A2421308-CA99-4D3C-8DB2-88FF6888F4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2636" y="7434140"/>
            <a:ext cx="3198368" cy="25786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878D42A4-0C0D-04DD-109A-44A34854BCB5}"/>
              </a:ext>
            </a:extLst>
          </p:cNvPr>
          <p:cNvPicPr>
            <a:picLocks noChangeAspect="1"/>
          </p:cNvPicPr>
          <p:nvPr/>
        </p:nvPicPr>
        <p:blipFill rotWithShape="1">
          <a:blip r:embed="rId3">
            <a:extLst>
              <a:ext uri="{28A0092B-C50C-407E-A947-70E740481C1C}">
                <a14:useLocalDpi xmlns:a14="http://schemas.microsoft.com/office/drawing/2010/main" val="0"/>
              </a:ext>
            </a:extLst>
          </a:blip>
          <a:srcRect l="142" r="142"/>
          <a:stretch/>
        </p:blipFill>
        <p:spPr>
          <a:xfrm>
            <a:off x="5285232" y="10"/>
            <a:ext cx="13002768" cy="10286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4634901" cy="10287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3839" y="908685"/>
            <a:ext cx="109728" cy="822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366" y="3665220"/>
            <a:ext cx="4951476" cy="13716"/>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071A93-751E-EA89-4F88-674EE936D9A5}"/>
              </a:ext>
            </a:extLst>
          </p:cNvPr>
          <p:cNvSpPr txBox="1"/>
          <p:nvPr/>
        </p:nvSpPr>
        <p:spPr>
          <a:xfrm>
            <a:off x="385191" y="989076"/>
            <a:ext cx="1641729" cy="51663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E6A1C403-1518-EFC0-83E1-2ED1A846B9E2}"/>
              </a:ext>
            </a:extLst>
          </p:cNvPr>
          <p:cNvSpPr txBox="1"/>
          <p:nvPr/>
        </p:nvSpPr>
        <p:spPr>
          <a:xfrm>
            <a:off x="556641" y="3445192"/>
            <a:ext cx="5473824" cy="39814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9FD4B5C-B16B-A3ED-283B-A169250BAA2E}"/>
              </a:ext>
            </a:extLst>
          </p:cNvPr>
          <p:cNvSpPr txBox="1"/>
          <p:nvPr/>
        </p:nvSpPr>
        <p:spPr>
          <a:xfrm>
            <a:off x="556641" y="379096"/>
            <a:ext cx="7930134" cy="1075753"/>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srgbClr val="004B87"/>
                </a:solidFill>
                <a:effectLst/>
                <a:uLnTx/>
                <a:uFillTx/>
                <a:latin typeface="Trebuchet MS" panose="020B0603020202020204" pitchFamily="34" charset="0"/>
                <a:ea typeface="+mn-ea"/>
                <a:cs typeface="+mn-cs"/>
              </a:rPr>
              <a:t>Use Existing Tools.</a:t>
            </a:r>
          </a:p>
        </p:txBody>
      </p:sp>
      <p:pic>
        <p:nvPicPr>
          <p:cNvPr id="7" name="Picture 6">
            <a:extLst>
              <a:ext uri="{FF2B5EF4-FFF2-40B4-BE49-F238E27FC236}">
                <a16:creationId xmlns:a16="http://schemas.microsoft.com/office/drawing/2014/main" id="{AFAC0EFE-83EB-3167-DF59-D42F1BE57674}"/>
              </a:ext>
            </a:extLst>
          </p:cNvPr>
          <p:cNvPicPr>
            <a:picLocks noChangeAspect="1"/>
          </p:cNvPicPr>
          <p:nvPr/>
        </p:nvPicPr>
        <p:blipFill>
          <a:blip r:embed="rId4"/>
          <a:stretch>
            <a:fillRect/>
          </a:stretch>
        </p:blipFill>
        <p:spPr>
          <a:xfrm>
            <a:off x="183031" y="9021699"/>
            <a:ext cx="790865" cy="1119949"/>
          </a:xfrm>
          <a:prstGeom prst="rect">
            <a:avLst/>
          </a:prstGeom>
        </p:spPr>
      </p:pic>
      <p:sp>
        <p:nvSpPr>
          <p:cNvPr id="4" name="TextBox 3">
            <a:extLst>
              <a:ext uri="{FF2B5EF4-FFF2-40B4-BE49-F238E27FC236}">
                <a16:creationId xmlns:a16="http://schemas.microsoft.com/office/drawing/2014/main" id="{48AF4CA3-6DBA-CC4B-5637-8A1528F2AF35}"/>
              </a:ext>
            </a:extLst>
          </p:cNvPr>
          <p:cNvSpPr txBox="1"/>
          <p:nvPr/>
        </p:nvSpPr>
        <p:spPr>
          <a:xfrm>
            <a:off x="183031" y="1781937"/>
            <a:ext cx="9102707" cy="7517702"/>
          </a:xfrm>
          <a:prstGeom prst="rect">
            <a:avLst/>
          </a:prstGeom>
        </p:spPr>
        <p:txBody>
          <a:bodyPr vert="horz" lIns="91440" tIns="45720" rIns="91440" bIns="45720" rtlCol="0" anchor="t">
            <a:normAutofit fontScale="92500"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1" u="none" strike="noStrike" kern="1200" cap="none" spc="0" normalizeH="0" baseline="0" noProof="0" dirty="0">
                <a:ln>
                  <a:noFill/>
                </a:ln>
                <a:solidFill>
                  <a:srgbClr val="004B87"/>
                </a:solidFill>
                <a:effectLst/>
                <a:uLnTx/>
                <a:uFillTx/>
                <a:latin typeface="Calibri"/>
                <a:ea typeface="+mn-ea"/>
                <a:cs typeface="+mn-cs"/>
              </a:rPr>
              <a:t>With so much flexibility in spending ARPA funds now, how do you prioritize?</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1" u="none" strike="noStrike" kern="1200" cap="none" spc="0" normalizeH="0" baseline="0" noProof="0" dirty="0">
                <a:ln>
                  <a:noFill/>
                </a:ln>
                <a:solidFill>
                  <a:srgbClr val="004B87"/>
                </a:solidFill>
                <a:effectLst/>
                <a:uLnTx/>
                <a:uFillTx/>
                <a:latin typeface="Calibri"/>
                <a:ea typeface="+mn-ea"/>
                <a:cs typeface="+mn-cs"/>
              </a:rPr>
              <a:t>Here are some ideas to help establish selection criteria.  Does/Is the use:</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228600" algn="l" defTabSz="914400" rtl="0" eaLnBrk="1" fontAlgn="ctr"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Follow the intent of CSLFRF/ARPA?</a:t>
            </a:r>
          </a:p>
          <a:p>
            <a:pPr marL="800100" marR="0" lvl="1" indent="-228600" algn="l" defTabSz="914400" rtl="0" eaLnBrk="1" fontAlgn="ctr" latinLnBrk="0" hangingPunct="1">
              <a:lnSpc>
                <a:spcPct val="90000"/>
              </a:lnSpc>
              <a:spcBef>
                <a:spcPts val="0"/>
              </a:spcBef>
              <a:spcAft>
                <a:spcPts val="60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Fight the pandemic and support families and businesses struggling with its public health and economic impacts</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800100" marR="0" lvl="1" indent="-228600" algn="l" defTabSz="914400" rtl="0" eaLnBrk="1" fontAlgn="ctr" latinLnBrk="0" hangingPunct="1">
              <a:lnSpc>
                <a:spcPct val="90000"/>
              </a:lnSpc>
              <a:spcBef>
                <a:spcPts val="0"/>
              </a:spcBef>
              <a:spcAft>
                <a:spcPts val="60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Maintain vital public services, even amid declines in revenue resulting from the crisis</a:t>
            </a:r>
          </a:p>
          <a:p>
            <a:pPr marL="800100" marR="0" lvl="1" indent="-228600" algn="l" defTabSz="914400" rtl="0" eaLnBrk="1" fontAlgn="ctr" latinLnBrk="0" hangingPunct="1">
              <a:lnSpc>
                <a:spcPct val="90000"/>
              </a:lnSpc>
              <a:spcBef>
                <a:spcPts val="0"/>
              </a:spcBef>
              <a:spcAft>
                <a:spcPts val="60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a:ea typeface="+mn-ea"/>
                <a:cs typeface="+mn-cs"/>
              </a:rPr>
              <a:t>Build a strong, resilient, and equitable recovery by making investments that support long-term growth and opportunity</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228600" algn="l" defTabSz="914400" rtl="0" eaLnBrk="1" fontAlgn="ctr"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Comply with the Town Plan?</a:t>
            </a:r>
          </a:p>
          <a:p>
            <a:pPr marL="342900" marR="0" lvl="0" indent="-228600" algn="l" defTabSz="914400" rtl="0" eaLnBrk="1" fontAlgn="ctr"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Included in a Master Plan or any other plans, studies or reports?</a:t>
            </a:r>
          </a:p>
          <a:p>
            <a:pPr marL="342900" marR="0" lvl="0" indent="-228600" algn="l" defTabSz="914400" rtl="0" eaLnBrk="1" fontAlgn="ctr"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Included in a Capital Improvement Plan, if one exists?</a:t>
            </a:r>
          </a:p>
          <a:p>
            <a:pPr marL="342900" marR="0" lvl="0" indent="-228600" algn="l" defTabSz="914400" rtl="0" eaLnBrk="1" fontAlgn="ctr"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Set a precedent that will be difficult for the Town to fulfill for others in the future? </a:t>
            </a:r>
          </a:p>
          <a:p>
            <a:pPr marL="342900" marR="0" lvl="0" indent="-228600" algn="l" defTabSz="914400" rtl="0" eaLnBrk="1" fontAlgn="ctr"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Create an ongoing unfunded expense, after ARPA is exhausted? </a:t>
            </a:r>
          </a:p>
          <a:p>
            <a:pPr marL="342900" marR="0" lvl="0" indent="-228600" algn="l" defTabSz="914400" rtl="0" eaLnBrk="1" fontAlgn="ctr"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Have broad community benefit, or does it benefit just a few?</a:t>
            </a:r>
          </a:p>
          <a:p>
            <a:pPr marL="342900" marR="0" lvl="0" indent="-228600" algn="l" defTabSz="914400" rtl="0" eaLnBrk="1" fontAlgn="ctr"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Bring long-term value to the community for generations to come?</a:t>
            </a:r>
          </a:p>
          <a:p>
            <a:pPr marL="342900" marR="0" lvl="0" indent="-228600" algn="l" defTabSz="914400" rtl="0" eaLnBrk="1" fontAlgn="ctr"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Leverage other grant funds? </a:t>
            </a:r>
          </a:p>
          <a:p>
            <a:pPr marL="342900" marR="0" lvl="0" indent="-228600" algn="l" defTabSz="914400" rtl="0" eaLnBrk="1" fontAlgn="ctr"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Duplicate benefit - already funded through an existing program (State or other)?  </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4255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5EBC18B6-E5C3-4AD1-97A4-E6A3477A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136A4AB6-B72B-4CC6-ADCF-BE807B6C3D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5588" y="545084"/>
            <a:ext cx="109728" cy="822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Close up of open sign on glass door to a bakery">
            <a:extLst>
              <a:ext uri="{FF2B5EF4-FFF2-40B4-BE49-F238E27FC236}">
                <a16:creationId xmlns:a16="http://schemas.microsoft.com/office/drawing/2014/main" id="{F4247ED6-6A5E-44EA-96DB-B826FD992E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795" b="8391"/>
          <a:stretch/>
        </p:blipFill>
        <p:spPr>
          <a:xfrm>
            <a:off x="11526012" y="1"/>
            <a:ext cx="6761988" cy="3360420"/>
          </a:xfrm>
          <a:prstGeom prst="rect">
            <a:avLst/>
          </a:prstGeom>
        </p:spPr>
      </p:pic>
      <p:sp>
        <p:nvSpPr>
          <p:cNvPr id="62" name="Rectangle 61">
            <a:extLst>
              <a:ext uri="{FF2B5EF4-FFF2-40B4-BE49-F238E27FC236}">
                <a16:creationId xmlns:a16="http://schemas.microsoft.com/office/drawing/2014/main" id="{B35D540D-9486-4236-952A-F72DC52D7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2688" y="4403311"/>
            <a:ext cx="932688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partment living room">
            <a:extLst>
              <a:ext uri="{FF2B5EF4-FFF2-40B4-BE49-F238E27FC236}">
                <a16:creationId xmlns:a16="http://schemas.microsoft.com/office/drawing/2014/main" id="{8D875091-C42E-45C4-AAC2-24F83DFE6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549"/>
          <a:stretch/>
        </p:blipFill>
        <p:spPr>
          <a:xfrm>
            <a:off x="11526012" y="3463290"/>
            <a:ext cx="6761988" cy="3360420"/>
          </a:xfrm>
          <a:prstGeom prst="rect">
            <a:avLst/>
          </a:prstGeom>
        </p:spPr>
      </p:pic>
      <p:pic>
        <p:nvPicPr>
          <p:cNvPr id="13" name="Picture 12" descr="Row of two-story houses">
            <a:extLst>
              <a:ext uri="{FF2B5EF4-FFF2-40B4-BE49-F238E27FC236}">
                <a16:creationId xmlns:a16="http://schemas.microsoft.com/office/drawing/2014/main" id="{16EA689D-A0F1-47A9-9918-C409A19DD7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27" b="2"/>
          <a:stretch/>
        </p:blipFill>
        <p:spPr>
          <a:xfrm>
            <a:off x="11526012" y="6926580"/>
            <a:ext cx="6761988" cy="3360420"/>
          </a:xfrm>
          <a:prstGeom prst="rect">
            <a:avLst/>
          </a:prstGeom>
        </p:spPr>
      </p:pic>
      <p:pic>
        <p:nvPicPr>
          <p:cNvPr id="3" name="Picture 2" descr="Icon&#10;&#10;Description automatically generated">
            <a:extLst>
              <a:ext uri="{FF2B5EF4-FFF2-40B4-BE49-F238E27FC236}">
                <a16:creationId xmlns:a16="http://schemas.microsoft.com/office/drawing/2014/main" id="{2A9CD1D4-92CD-4B49-9E7F-3C22AD284CA4}"/>
              </a:ext>
            </a:extLst>
          </p:cNvPr>
          <p:cNvPicPr>
            <a:picLocks noChangeAspect="1"/>
          </p:cNvPicPr>
          <p:nvPr/>
        </p:nvPicPr>
        <p:blipFill>
          <a:blip r:embed="rId6"/>
          <a:stretch>
            <a:fillRect/>
          </a:stretch>
        </p:blipFill>
        <p:spPr>
          <a:xfrm>
            <a:off x="10591800" y="9135156"/>
            <a:ext cx="760476" cy="1076915"/>
          </a:xfrm>
          <a:prstGeom prst="rect">
            <a:avLst/>
          </a:prstGeom>
        </p:spPr>
      </p:pic>
      <p:sp>
        <p:nvSpPr>
          <p:cNvPr id="12" name="Rectangle 11">
            <a:extLst>
              <a:ext uri="{FF2B5EF4-FFF2-40B4-BE49-F238E27FC236}">
                <a16:creationId xmlns:a16="http://schemas.microsoft.com/office/drawing/2014/main" id="{6B758D15-3E2A-4203-9853-9B2DF2077461}"/>
              </a:ext>
            </a:extLst>
          </p:cNvPr>
          <p:cNvSpPr/>
          <p:nvPr/>
        </p:nvSpPr>
        <p:spPr>
          <a:xfrm flipV="1">
            <a:off x="-19050" y="10287002"/>
            <a:ext cx="18345150" cy="24003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68404FF0-8303-4559-2481-E6CBFCCC1851}"/>
              </a:ext>
            </a:extLst>
          </p:cNvPr>
          <p:cNvSpPr txBox="1"/>
          <p:nvPr/>
        </p:nvSpPr>
        <p:spPr>
          <a:xfrm>
            <a:off x="640080" y="579120"/>
            <a:ext cx="1539240" cy="512064"/>
          </a:xfrm>
          <a:prstGeom prst="rect">
            <a:avLst/>
          </a:prstGeom>
          <a:solidFill>
            <a:schemeClr val="bg1"/>
          </a:solidFill>
        </p:spPr>
        <p:txBody>
          <a:bodyPr wrap="square" rtlCol="0">
            <a:spAutoFit/>
          </a:bodyPr>
          <a:lstStyle/>
          <a:p>
            <a:endParaRPr lang="en-US" dirty="0"/>
          </a:p>
        </p:txBody>
      </p:sp>
      <p:sp>
        <p:nvSpPr>
          <p:cNvPr id="10" name="Rectangle 9">
            <a:extLst>
              <a:ext uri="{FF2B5EF4-FFF2-40B4-BE49-F238E27FC236}">
                <a16:creationId xmlns:a16="http://schemas.microsoft.com/office/drawing/2014/main" id="{A4F37DC3-A14F-483E-8032-ECD2B573EAA5}"/>
              </a:ext>
            </a:extLst>
          </p:cNvPr>
          <p:cNvSpPr/>
          <p:nvPr/>
        </p:nvSpPr>
        <p:spPr>
          <a:xfrm>
            <a:off x="640080" y="228994"/>
            <a:ext cx="9409176" cy="1118108"/>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lang="en-US" sz="5400" b="1" kern="1200" dirty="0">
                <a:solidFill>
                  <a:srgbClr val="004B87"/>
                </a:solidFill>
                <a:latin typeface="Trebuchet MS" panose="020B0603020202020204" pitchFamily="34" charset="0"/>
                <a:ea typeface="+mj-ea"/>
                <a:cs typeface="+mj-cs"/>
              </a:rPr>
              <a:t>Don’t Reinvent the Wheel.</a:t>
            </a:r>
          </a:p>
        </p:txBody>
      </p:sp>
      <p:sp>
        <p:nvSpPr>
          <p:cNvPr id="5" name="TextBox 4">
            <a:extLst>
              <a:ext uri="{FF2B5EF4-FFF2-40B4-BE49-F238E27FC236}">
                <a16:creationId xmlns:a16="http://schemas.microsoft.com/office/drawing/2014/main" id="{9D00E897-C0C3-C1E6-C457-02E31350949A}"/>
              </a:ext>
            </a:extLst>
          </p:cNvPr>
          <p:cNvSpPr txBox="1"/>
          <p:nvPr/>
        </p:nvSpPr>
        <p:spPr>
          <a:xfrm>
            <a:off x="918972" y="4114800"/>
            <a:ext cx="9409176" cy="583298"/>
          </a:xfrm>
          <a:prstGeom prst="rect">
            <a:avLst/>
          </a:prstGeom>
          <a:solidFill>
            <a:schemeClr val="bg1"/>
          </a:solidFill>
        </p:spPr>
        <p:txBody>
          <a:bodyPr wrap="square" rtlCol="0">
            <a:spAutoFit/>
          </a:bodyPr>
          <a:lstStyle/>
          <a:p>
            <a:endParaRPr lang="en-US" dirty="0"/>
          </a:p>
        </p:txBody>
      </p:sp>
      <p:sp>
        <p:nvSpPr>
          <p:cNvPr id="2" name="TextBox 1"/>
          <p:cNvSpPr txBox="1"/>
          <p:nvPr/>
        </p:nvSpPr>
        <p:spPr>
          <a:xfrm>
            <a:off x="531113" y="1576096"/>
            <a:ext cx="10515827" cy="8241189"/>
          </a:xfrm>
          <a:prstGeom prst="rect">
            <a:avLst/>
          </a:prstGeom>
        </p:spPr>
        <p:txBody>
          <a:bodyPr vert="horz" lIns="91440" tIns="45720" rIns="91440" bIns="45720" rtlCol="0">
            <a:normAutofit/>
          </a:bodyPr>
          <a:lstStyle/>
          <a:p>
            <a:pPr marL="457200" marR="0" lvl="0" indent="-457200" fontAlgn="auto">
              <a:lnSpc>
                <a:spcPct val="90000"/>
              </a:lnSpc>
              <a:spcBef>
                <a:spcPts val="0"/>
              </a:spcBef>
              <a:spcAft>
                <a:spcPts val="600"/>
              </a:spcAft>
              <a:buClrTx/>
              <a:buSzTx/>
              <a:buFont typeface="Wingdings" panose="05000000000000000000" pitchFamily="2" charset="2"/>
              <a:buChar char="ü"/>
              <a:tabLst/>
              <a:defRPr/>
            </a:pPr>
            <a:r>
              <a:rPr lang="en-US" sz="2800" b="1" i="1" dirty="0">
                <a:solidFill>
                  <a:srgbClr val="004B87"/>
                </a:solidFill>
              </a:rPr>
              <a:t>Assistance to Individuals and Households:</a:t>
            </a:r>
            <a:endParaRPr lang="en-US" sz="2800" b="1" i="1" dirty="0">
              <a:solidFill>
                <a:srgbClr val="004B87"/>
              </a:solidFill>
              <a:hlinkClick r:id="rId7">
                <a:extLst>
                  <a:ext uri="{A12FA001-AC4F-418D-AE19-62706E023703}">
                    <ahyp:hlinkClr xmlns:ahyp="http://schemas.microsoft.com/office/drawing/2018/hyperlinkcolor" val="tx"/>
                  </a:ext>
                </a:extLst>
              </a:hlinkClick>
            </a:endParaRPr>
          </a:p>
          <a:p>
            <a:pPr indent="-228600">
              <a:lnSpc>
                <a:spcPct val="90000"/>
              </a:lnSpc>
              <a:spcAft>
                <a:spcPts val="600"/>
              </a:spcAft>
              <a:buFont typeface="Arial" panose="020B0604020202020204" pitchFamily="34" charset="0"/>
              <a:buChar char="•"/>
              <a:defRPr/>
            </a:pPr>
            <a:r>
              <a:rPr lang="en-US" sz="2400" dirty="0">
                <a:hlinkClick r:id="rId7"/>
              </a:rPr>
              <a:t>Vermont Emergency Rental Assistance Program (VERAP) </a:t>
            </a:r>
            <a:r>
              <a:rPr lang="en-US" sz="2400" dirty="0"/>
              <a:t>- $110 million in Coronavirus Relief Funds - Assistance to renters for rent and utilities.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i="0" u="none" strike="noStrike" cap="none" spc="0" normalizeH="0" baseline="0" noProof="0" dirty="0">
                <a:ln>
                  <a:noFill/>
                </a:ln>
                <a:effectLst/>
                <a:uLnTx/>
                <a:uFillTx/>
                <a:hlinkClick r:id="rId8"/>
              </a:rPr>
              <a:t>Vermont Homeowner Assistance Program (VT HAP) </a:t>
            </a:r>
            <a:r>
              <a:rPr kumimoji="0" lang="en-US" sz="2400" i="0" u="none" strike="noStrike" cap="none" spc="0" normalizeH="0" baseline="0" noProof="0" dirty="0">
                <a:ln>
                  <a:noFill/>
                </a:ln>
                <a:effectLst/>
                <a:uLnTx/>
                <a:uFillTx/>
              </a:rPr>
              <a:t>– </a:t>
            </a:r>
            <a:r>
              <a:rPr lang="en-US" sz="2400" dirty="0"/>
              <a:t>$50 million State ARPA - Assistance with overdue mortgage payments, homeowners’ association fees, property taxes, and/or utilities.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2400" dirty="0">
                <a:hlinkClick r:id="rId9"/>
              </a:rPr>
              <a:t>Affordable Connectivity Program (ACP) </a:t>
            </a:r>
            <a:r>
              <a:rPr lang="en-US" sz="2400" dirty="0"/>
              <a:t>– $14 billion, federally - Assistance for internet service. </a:t>
            </a:r>
          </a:p>
          <a:p>
            <a:pPr>
              <a:lnSpc>
                <a:spcPct val="90000"/>
              </a:lnSpc>
              <a:spcAft>
                <a:spcPts val="600"/>
              </a:spcAft>
              <a:defRPr/>
            </a:pPr>
            <a:endParaRPr lang="en-US" sz="1400" i="1" noProof="0" dirty="0">
              <a:solidFill>
                <a:srgbClr val="004B87"/>
              </a:solidFill>
            </a:endParaRPr>
          </a:p>
          <a:p>
            <a:pPr marL="457200" indent="-457200">
              <a:lnSpc>
                <a:spcPct val="90000"/>
              </a:lnSpc>
              <a:spcAft>
                <a:spcPts val="600"/>
              </a:spcAft>
              <a:buFont typeface="Wingdings" panose="05000000000000000000" pitchFamily="2" charset="2"/>
              <a:buChar char="ü"/>
              <a:defRPr/>
            </a:pPr>
            <a:r>
              <a:rPr kumimoji="0" lang="en-US" sz="2800" b="1" i="1" u="none" strike="noStrike" cap="none" spc="0" normalizeH="0" baseline="0" noProof="0" dirty="0">
                <a:ln>
                  <a:noFill/>
                </a:ln>
                <a:solidFill>
                  <a:srgbClr val="004B87"/>
                </a:solidFill>
                <a:effectLst/>
                <a:uLnTx/>
                <a:uFillTx/>
              </a:rPr>
              <a:t>Assistance to Businesses:</a:t>
            </a:r>
            <a:endParaRPr lang="en-US" sz="2800" b="1" i="1" dirty="0">
              <a:solidFill>
                <a:srgbClr val="004B87"/>
              </a:solidFill>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2400" dirty="0">
                <a:hlinkClick r:id="rId10"/>
              </a:rPr>
              <a:t>VT Agency of Commerce and Community Development (ACCD) </a:t>
            </a:r>
            <a:r>
              <a:rPr lang="en-US" sz="2400" dirty="0"/>
              <a:t>- There have been numerous COVID-19 economic relief &amp; recovery programs for business as well as existing programs.</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2400" dirty="0">
                <a:hlinkClick r:id="rId11"/>
              </a:rPr>
              <a:t>Regional Development Corporations (RDCs) </a:t>
            </a:r>
            <a:r>
              <a:rPr lang="en-US" sz="2400" dirty="0"/>
              <a:t>– There are twelve RDCs throughout VT.  They serve as “satellites” of the VT Dept. of Economic Development and provide local knowledge and facilitate assistance to support businesses in their communities.</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1400" dirty="0"/>
          </a:p>
          <a:p>
            <a:pPr>
              <a:lnSpc>
                <a:spcPct val="90000"/>
              </a:lnSpc>
              <a:spcAft>
                <a:spcPts val="600"/>
              </a:spcAft>
              <a:defRPr/>
            </a:pPr>
            <a:endParaRPr lang="en-US" sz="2400" dirty="0"/>
          </a:p>
          <a:p>
            <a:pPr>
              <a:lnSpc>
                <a:spcPct val="90000"/>
              </a:lnSpc>
              <a:spcAft>
                <a:spcPts val="600"/>
              </a:spcAft>
              <a:defRPr/>
            </a:pPr>
            <a:r>
              <a:rPr lang="en-US" sz="2400" dirty="0"/>
              <a:t>More resources can be found here: </a:t>
            </a:r>
          </a:p>
          <a:p>
            <a:pPr>
              <a:lnSpc>
                <a:spcPct val="90000"/>
              </a:lnSpc>
              <a:spcAft>
                <a:spcPts val="600"/>
              </a:spcAft>
              <a:defRPr/>
            </a:pPr>
            <a:r>
              <a:rPr lang="en-US" sz="2400" dirty="0">
                <a:hlinkClick r:id="rId12"/>
              </a:rPr>
              <a:t>Housing Resources for Vermonters in Need</a:t>
            </a:r>
            <a:r>
              <a:rPr lang="en-US" sz="2400" dirty="0"/>
              <a:t> </a:t>
            </a:r>
          </a:p>
          <a:p>
            <a:pPr>
              <a:lnSpc>
                <a:spcPct val="90000"/>
              </a:lnSpc>
              <a:spcAft>
                <a:spcPts val="600"/>
              </a:spcAft>
              <a:defRPr/>
            </a:pPr>
            <a:r>
              <a:rPr lang="en-US" sz="2400" i="0" u="none" strike="noStrike" dirty="0">
                <a:effectLst/>
                <a:hlinkClick r:id="rId13"/>
              </a:rPr>
              <a:t>ACCD Grant Opportunities Inventory Dec 2021</a:t>
            </a:r>
            <a:endParaRPr lang="en-US" sz="2400" i="0" u="none" strike="noStrike" dirty="0">
              <a:effectLst/>
            </a:endParaRPr>
          </a:p>
          <a:p>
            <a:pPr>
              <a:lnSpc>
                <a:spcPct val="90000"/>
              </a:lnSpc>
              <a:spcAft>
                <a:spcPts val="600"/>
              </a:spcAft>
              <a:defRPr/>
            </a:pPr>
            <a:endParaRPr lang="en-US" sz="2400" i="0" u="none" strike="noStrike" dirty="0">
              <a:effectLst/>
            </a:endParaRPr>
          </a:p>
          <a:p>
            <a:pPr>
              <a:lnSpc>
                <a:spcPct val="90000"/>
              </a:lnSpc>
              <a:spcAft>
                <a:spcPts val="600"/>
              </a:spcAft>
              <a:defRPr/>
            </a:pPr>
            <a:endParaRPr lang="en-US" sz="2400" dirty="0"/>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1300" dirty="0"/>
          </a:p>
        </p:txBody>
      </p:sp>
    </p:spTree>
    <p:extLst>
      <p:ext uri="{BB962C8B-B14F-4D97-AF65-F5344CB8AC3E}">
        <p14:creationId xmlns:p14="http://schemas.microsoft.com/office/powerpoint/2010/main" val="1179565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4" name="Rectangle 133">
            <a:extLst>
              <a:ext uri="{FF2B5EF4-FFF2-40B4-BE49-F238E27FC236}">
                <a16:creationId xmlns:a16="http://schemas.microsoft.com/office/drawing/2014/main" id="{D7F307E1-26FA-4252-94D1-9711C4518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ridge over a river&#10;&#10;Description automatically generated with low confidence">
            <a:extLst>
              <a:ext uri="{FF2B5EF4-FFF2-40B4-BE49-F238E27FC236}">
                <a16:creationId xmlns:a16="http://schemas.microsoft.com/office/drawing/2014/main" id="{18CEFFE6-CA0F-4CB1-831D-5747DFE1F8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202" b="1"/>
          <a:stretch/>
        </p:blipFill>
        <p:spPr>
          <a:xfrm>
            <a:off x="7672971" y="10"/>
            <a:ext cx="6177165" cy="5102342"/>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13" name="Picture 12">
            <a:extLst>
              <a:ext uri="{FF2B5EF4-FFF2-40B4-BE49-F238E27FC236}">
                <a16:creationId xmlns:a16="http://schemas.microsoft.com/office/drawing/2014/main" id="{B9B6D3CC-4257-44CC-A02F-FB6B4AE0006D}"/>
              </a:ext>
            </a:extLst>
          </p:cNvPr>
          <p:cNvPicPr>
            <a:picLocks noChangeAspect="1"/>
          </p:cNvPicPr>
          <p:nvPr/>
        </p:nvPicPr>
        <p:blipFill rotWithShape="1">
          <a:blip r:embed="rId4">
            <a:extLst>
              <a:ext uri="{28A0092B-C50C-407E-A947-70E740481C1C}">
                <a14:useLocalDpi xmlns:a14="http://schemas.microsoft.com/office/drawing/2010/main" val="0"/>
              </a:ext>
            </a:extLst>
          </a:blip>
          <a:srcRect t="674" r="1" b="15724"/>
          <a:stretch/>
        </p:blipFill>
        <p:spPr>
          <a:xfrm>
            <a:off x="12795181" y="5184649"/>
            <a:ext cx="5492820" cy="5102352"/>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p:spPr>
      </p:pic>
      <p:pic>
        <p:nvPicPr>
          <p:cNvPr id="9" name="Picture 8">
            <a:extLst>
              <a:ext uri="{FF2B5EF4-FFF2-40B4-BE49-F238E27FC236}">
                <a16:creationId xmlns:a16="http://schemas.microsoft.com/office/drawing/2014/main" id="{D21AD4BB-CC8A-476F-B60D-95B42293AAC8}"/>
              </a:ext>
            </a:extLst>
          </p:cNvPr>
          <p:cNvPicPr>
            <a:picLocks noChangeAspect="1"/>
          </p:cNvPicPr>
          <p:nvPr/>
        </p:nvPicPr>
        <p:blipFill rotWithShape="1">
          <a:blip r:embed="rId5">
            <a:extLst>
              <a:ext uri="{28A0092B-C50C-407E-A947-70E740481C1C}">
                <a14:useLocalDpi xmlns:a14="http://schemas.microsoft.com/office/drawing/2010/main" val="0"/>
              </a:ext>
            </a:extLst>
          </a:blip>
          <a:srcRect t="2803" r="-2" b="13508"/>
          <a:stretch/>
        </p:blipFill>
        <p:spPr>
          <a:xfrm>
            <a:off x="7752529" y="5184648"/>
            <a:ext cx="6096897" cy="5102352"/>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p:spPr>
      </p:pic>
      <p:sp useBgFill="1">
        <p:nvSpPr>
          <p:cNvPr id="136" name="Freeform: Shape 135">
            <a:extLst>
              <a:ext uri="{FF2B5EF4-FFF2-40B4-BE49-F238E27FC236}">
                <a16:creationId xmlns:a16="http://schemas.microsoft.com/office/drawing/2014/main" id="{398DFB7A-5FB9-4FBB-8BD1-0DBC6A365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99447" cy="10287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8" name="Freeform: Shape 137">
            <a:extLst>
              <a:ext uri="{FF2B5EF4-FFF2-40B4-BE49-F238E27FC236}">
                <a16:creationId xmlns:a16="http://schemas.microsoft.com/office/drawing/2014/main" id="{357E4EC5-5150-4D8A-B97F-668E9075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83499" cy="10287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25300"/>
            <a:ext cx="192024" cy="9808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366" y="3134911"/>
            <a:ext cx="7455659"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Person washing vegetables on sink">
            <a:extLst>
              <a:ext uri="{FF2B5EF4-FFF2-40B4-BE49-F238E27FC236}">
                <a16:creationId xmlns:a16="http://schemas.microsoft.com/office/drawing/2014/main" id="{DDF53FEE-3885-43A7-B565-3D0F0F9EDB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54" r="8372" b="1"/>
          <a:stretch/>
        </p:blipFill>
        <p:spPr>
          <a:xfrm>
            <a:off x="12793981" y="10"/>
            <a:ext cx="5494020" cy="5102342"/>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sp>
        <p:nvSpPr>
          <p:cNvPr id="4" name="TextBox 3">
            <a:extLst>
              <a:ext uri="{FF2B5EF4-FFF2-40B4-BE49-F238E27FC236}">
                <a16:creationId xmlns:a16="http://schemas.microsoft.com/office/drawing/2014/main" id="{442FFFB0-7A1A-4A5F-0C1B-08644409DC5F}"/>
              </a:ext>
            </a:extLst>
          </p:cNvPr>
          <p:cNvSpPr txBox="1"/>
          <p:nvPr/>
        </p:nvSpPr>
        <p:spPr>
          <a:xfrm>
            <a:off x="-19050" y="1508760"/>
            <a:ext cx="211074" cy="1188720"/>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2BAABAEA-AE18-3BC2-1463-1E8122710E90}"/>
              </a:ext>
            </a:extLst>
          </p:cNvPr>
          <p:cNvSpPr txBox="1"/>
          <p:nvPr/>
        </p:nvSpPr>
        <p:spPr>
          <a:xfrm>
            <a:off x="326131" y="3012578"/>
            <a:ext cx="8029986" cy="491607"/>
          </a:xfrm>
          <a:prstGeom prst="rect">
            <a:avLst/>
          </a:prstGeom>
          <a:solidFill>
            <a:schemeClr val="bg1"/>
          </a:solidFill>
        </p:spPr>
        <p:txBody>
          <a:bodyPr wrap="square" rtlCol="0">
            <a:spAutoFit/>
          </a:bodyPr>
          <a:lstStyle/>
          <a:p>
            <a:endParaRPr lang="en-US" dirty="0"/>
          </a:p>
        </p:txBody>
      </p:sp>
      <p:sp>
        <p:nvSpPr>
          <p:cNvPr id="12" name="Rectangle 11">
            <a:extLst>
              <a:ext uri="{FF2B5EF4-FFF2-40B4-BE49-F238E27FC236}">
                <a16:creationId xmlns:a16="http://schemas.microsoft.com/office/drawing/2014/main" id="{6B758D15-3E2A-4203-9853-9B2DF2077461}"/>
              </a:ext>
            </a:extLst>
          </p:cNvPr>
          <p:cNvSpPr/>
          <p:nvPr/>
        </p:nvSpPr>
        <p:spPr>
          <a:xfrm flipV="1">
            <a:off x="-19050" y="10287002"/>
            <a:ext cx="18345150" cy="24003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9B5E3172-21A3-A68E-605C-F97600CFBC93}"/>
              </a:ext>
            </a:extLst>
          </p:cNvPr>
          <p:cNvSpPr txBox="1"/>
          <p:nvPr/>
        </p:nvSpPr>
        <p:spPr>
          <a:xfrm>
            <a:off x="614375" y="620347"/>
            <a:ext cx="7049071" cy="1588127"/>
          </a:xfrm>
          <a:prstGeom prst="rect">
            <a:avLst/>
          </a:prstGeom>
          <a:noFill/>
        </p:spPr>
        <p:txBody>
          <a:bodyPr wrap="square">
            <a:spAutoFit/>
          </a:bodyPr>
          <a:lstStyle/>
          <a:p>
            <a:pPr marL="0" marR="0" lvl="0" indent="0" fontAlgn="auto">
              <a:lnSpc>
                <a:spcPct val="90000"/>
              </a:lnSpc>
              <a:spcBef>
                <a:spcPct val="0"/>
              </a:spcBef>
              <a:spcAft>
                <a:spcPts val="600"/>
              </a:spcAft>
              <a:buClrTx/>
              <a:buSzTx/>
              <a:tabLst/>
              <a:defRPr/>
            </a:pPr>
            <a:r>
              <a:rPr lang="en-US" sz="5400" b="1" dirty="0">
                <a:solidFill>
                  <a:srgbClr val="004B87"/>
                </a:solidFill>
                <a:latin typeface="Trebuchet MS" panose="020B0603020202020204" pitchFamily="34" charset="0"/>
              </a:rPr>
              <a:t>Stretch Your ARPA Dollars. </a:t>
            </a:r>
          </a:p>
        </p:txBody>
      </p:sp>
      <p:sp>
        <p:nvSpPr>
          <p:cNvPr id="2" name="TextBox 1"/>
          <p:cNvSpPr txBox="1"/>
          <p:nvPr/>
        </p:nvSpPr>
        <p:spPr>
          <a:xfrm>
            <a:off x="566536" y="2697480"/>
            <a:ext cx="7639317" cy="6574536"/>
          </a:xfrm>
          <a:prstGeom prst="rect">
            <a:avLst/>
          </a:prstGeom>
        </p:spPr>
        <p:txBody>
          <a:bodyPr vert="horz" lIns="91440" tIns="45720" rIns="91440" bIns="45720" rtlCol="0">
            <a:normAutofit lnSpcReduction="10000"/>
          </a:bodyPr>
          <a:lstStyle/>
          <a:p>
            <a:pPr marR="0" lvl="0" fontAlgn="auto">
              <a:lnSpc>
                <a:spcPct val="90000"/>
              </a:lnSpc>
              <a:spcBef>
                <a:spcPts val="0"/>
              </a:spcBef>
              <a:spcAft>
                <a:spcPts val="600"/>
              </a:spcAft>
              <a:buClrTx/>
              <a:buSzTx/>
              <a:tabLst/>
              <a:defRPr/>
            </a:pPr>
            <a:r>
              <a:rPr lang="en-US" sz="2600" dirty="0"/>
              <a:t>There are billions of federal dollars pouring into Vermont – more than we will ever see again in our lifetimes.  Use your ARPA dollars as grant match to leverage other programs for</a:t>
            </a:r>
            <a:r>
              <a:rPr kumimoji="0" lang="en-US" sz="2600" b="0" i="0" u="none" strike="noStrike" cap="none" spc="0" normalizeH="0" baseline="0" noProof="0" dirty="0">
                <a:ln>
                  <a:noFill/>
                </a:ln>
                <a:effectLst/>
                <a:uLnTx/>
                <a:uFillTx/>
              </a:rPr>
              <a:t>:</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600" b="0" i="0" u="none" strike="noStrike" cap="none" spc="0" normalizeH="0" baseline="0" noProof="0" dirty="0">
              <a:ln>
                <a:noFill/>
              </a:ln>
              <a:effectLst/>
              <a:uLnTx/>
              <a:uFillTx/>
            </a:endParaRPr>
          </a:p>
          <a:p>
            <a:pPr marL="742950" marR="0" lvl="1" indent="-228600" fontAlgn="auto">
              <a:lnSpc>
                <a:spcPct val="90000"/>
              </a:lnSpc>
              <a:spcBef>
                <a:spcPts val="0"/>
              </a:spcBef>
              <a:spcAft>
                <a:spcPts val="600"/>
              </a:spcAft>
              <a:buClrTx/>
              <a:buSzTx/>
              <a:buFont typeface="Arial" panose="020B0604020202020204" pitchFamily="34" charset="0"/>
              <a:buChar char="•"/>
              <a:tabLst/>
              <a:defRPr/>
            </a:pPr>
            <a:r>
              <a:rPr lang="en-US" sz="2600" dirty="0"/>
              <a:t>Water and sewer</a:t>
            </a:r>
            <a:endParaRPr kumimoji="0" lang="en-US" sz="2600" i="0" u="none" strike="noStrike" cap="none" spc="0" normalizeH="0" baseline="0" noProof="0" dirty="0">
              <a:ln>
                <a:noFill/>
              </a:ln>
              <a:effectLst/>
              <a:uLnTx/>
              <a:uFillTx/>
            </a:endParaRPr>
          </a:p>
          <a:p>
            <a:pPr marL="514350" marR="0" lvl="1" indent="-228600" fontAlgn="auto">
              <a:lnSpc>
                <a:spcPct val="90000"/>
              </a:lnSpc>
              <a:spcBef>
                <a:spcPts val="0"/>
              </a:spcBef>
              <a:spcAft>
                <a:spcPts val="600"/>
              </a:spcAft>
              <a:buClrTx/>
              <a:buSzTx/>
              <a:buFont typeface="Arial" panose="020B0604020202020204" pitchFamily="34" charset="0"/>
              <a:buChar char="•"/>
              <a:tabLst/>
              <a:defRPr/>
            </a:pPr>
            <a:endParaRPr kumimoji="0" lang="en-US" sz="2600" i="0" u="none" strike="noStrike" cap="none" spc="0" normalizeH="0" baseline="0" noProof="0" dirty="0">
              <a:ln>
                <a:noFill/>
              </a:ln>
              <a:effectLst/>
              <a:uLnTx/>
              <a:uFillTx/>
            </a:endParaRPr>
          </a:p>
          <a:p>
            <a:pPr marL="742950" marR="0" lvl="1" indent="-228600" fontAlgn="auto">
              <a:lnSpc>
                <a:spcPct val="90000"/>
              </a:lnSpc>
              <a:spcBef>
                <a:spcPts val="0"/>
              </a:spcBef>
              <a:spcAft>
                <a:spcPts val="600"/>
              </a:spcAft>
              <a:buClrTx/>
              <a:buSzTx/>
              <a:buFont typeface="Arial" panose="020B0604020202020204" pitchFamily="34" charset="0"/>
              <a:buChar char="•"/>
              <a:tabLst/>
              <a:defRPr/>
            </a:pPr>
            <a:r>
              <a:rPr lang="en-US" sz="2600" dirty="0"/>
              <a:t>Broadband</a:t>
            </a:r>
            <a:endParaRPr kumimoji="0" lang="en-US" sz="2600" i="0" u="none" strike="noStrike" cap="none" spc="0" normalizeH="0" baseline="0" noProof="0" dirty="0">
              <a:ln>
                <a:noFill/>
              </a:ln>
              <a:effectLst/>
              <a:uLnTx/>
              <a:uFillTx/>
            </a:endParaRPr>
          </a:p>
          <a:p>
            <a:pPr marL="514350" marR="0" lvl="1" indent="-228600" fontAlgn="auto">
              <a:lnSpc>
                <a:spcPct val="90000"/>
              </a:lnSpc>
              <a:spcBef>
                <a:spcPts val="0"/>
              </a:spcBef>
              <a:spcAft>
                <a:spcPts val="600"/>
              </a:spcAft>
              <a:buClrTx/>
              <a:buSzTx/>
              <a:buFont typeface="Arial" panose="020B0604020202020204" pitchFamily="34" charset="0"/>
              <a:buChar char="•"/>
              <a:tabLst/>
              <a:defRPr/>
            </a:pPr>
            <a:endParaRPr kumimoji="0" lang="en-US" sz="2600" i="0" u="none" strike="noStrike" cap="none" spc="0" normalizeH="0" baseline="0" noProof="0" dirty="0">
              <a:ln>
                <a:noFill/>
              </a:ln>
              <a:effectLst/>
              <a:uLnTx/>
              <a:uFillTx/>
            </a:endParaRPr>
          </a:p>
          <a:p>
            <a:pPr marL="742950" marR="0" lvl="1" indent="-228600" fontAlgn="auto">
              <a:lnSpc>
                <a:spcPct val="90000"/>
              </a:lnSpc>
              <a:spcBef>
                <a:spcPts val="0"/>
              </a:spcBef>
              <a:spcAft>
                <a:spcPts val="600"/>
              </a:spcAft>
              <a:buClrTx/>
              <a:buSzTx/>
              <a:buFont typeface="Arial" panose="020B0604020202020204" pitchFamily="34" charset="0"/>
              <a:buChar char="•"/>
              <a:tabLst/>
              <a:defRPr/>
            </a:pPr>
            <a:r>
              <a:rPr lang="en-US" sz="2600" dirty="0"/>
              <a:t>Repair/rebuild roads and bridges</a:t>
            </a:r>
          </a:p>
          <a:p>
            <a:pPr marL="514350" marR="0" lvl="1" indent="-228600" fontAlgn="auto">
              <a:lnSpc>
                <a:spcPct val="90000"/>
              </a:lnSpc>
              <a:spcBef>
                <a:spcPts val="0"/>
              </a:spcBef>
              <a:spcAft>
                <a:spcPts val="600"/>
              </a:spcAft>
              <a:buClrTx/>
              <a:buSzTx/>
              <a:buFont typeface="Arial" panose="020B0604020202020204" pitchFamily="34" charset="0"/>
              <a:buChar char="•"/>
              <a:tabLst/>
              <a:defRPr/>
            </a:pPr>
            <a:endParaRPr lang="en-US" sz="2600" dirty="0"/>
          </a:p>
          <a:p>
            <a:pPr marL="742950" marR="0" lvl="1" indent="-228600" fontAlgn="auto">
              <a:lnSpc>
                <a:spcPct val="90000"/>
              </a:lnSpc>
              <a:spcBef>
                <a:spcPts val="0"/>
              </a:spcBef>
              <a:spcAft>
                <a:spcPts val="600"/>
              </a:spcAft>
              <a:buClrTx/>
              <a:buSzTx/>
              <a:buFont typeface="Arial" panose="020B0604020202020204" pitchFamily="34" charset="0"/>
              <a:buChar char="•"/>
              <a:tabLst/>
              <a:defRPr/>
            </a:pPr>
            <a:r>
              <a:rPr lang="en-US" sz="2600" dirty="0"/>
              <a:t>Safe Streets</a:t>
            </a:r>
          </a:p>
          <a:p>
            <a:pPr marL="514350" marR="0" lvl="1" indent="-228600" fontAlgn="auto">
              <a:lnSpc>
                <a:spcPct val="90000"/>
              </a:lnSpc>
              <a:spcBef>
                <a:spcPts val="0"/>
              </a:spcBef>
              <a:spcAft>
                <a:spcPts val="600"/>
              </a:spcAft>
              <a:buClrTx/>
              <a:buSzTx/>
              <a:buFont typeface="Arial" panose="020B0604020202020204" pitchFamily="34" charset="0"/>
              <a:buChar char="•"/>
              <a:tabLst/>
              <a:defRPr/>
            </a:pPr>
            <a:endParaRPr lang="en-US" sz="2600" dirty="0"/>
          </a:p>
          <a:p>
            <a:pPr marL="742950" marR="0" lvl="1" indent="-228600" fontAlgn="auto">
              <a:lnSpc>
                <a:spcPct val="90000"/>
              </a:lnSpc>
              <a:spcBef>
                <a:spcPts val="0"/>
              </a:spcBef>
              <a:spcAft>
                <a:spcPts val="600"/>
              </a:spcAft>
              <a:buClrTx/>
              <a:buSzTx/>
              <a:buFont typeface="Arial" panose="020B0604020202020204" pitchFamily="34" charset="0"/>
              <a:buChar char="•"/>
              <a:tabLst/>
              <a:defRPr/>
            </a:pPr>
            <a:r>
              <a:rPr kumimoji="0" lang="en-US" sz="2600" i="0" u="none" strike="noStrike" cap="none" spc="0" normalizeH="0" baseline="0" noProof="0" dirty="0">
                <a:ln>
                  <a:noFill/>
                </a:ln>
                <a:effectLst/>
                <a:uLnTx/>
                <a:uFillTx/>
              </a:rPr>
              <a:t>EV Charging Stations</a:t>
            </a:r>
          </a:p>
          <a:p>
            <a:pPr marL="514350" marR="0" lvl="1" indent="-228600" fontAlgn="auto">
              <a:lnSpc>
                <a:spcPct val="90000"/>
              </a:lnSpc>
              <a:spcBef>
                <a:spcPts val="0"/>
              </a:spcBef>
              <a:spcAft>
                <a:spcPts val="600"/>
              </a:spcAft>
              <a:buClrTx/>
              <a:buSzTx/>
              <a:buFont typeface="Arial" panose="020B0604020202020204" pitchFamily="34" charset="0"/>
              <a:buChar char="•"/>
              <a:tabLst/>
              <a:defRPr/>
            </a:pPr>
            <a:endParaRPr kumimoji="0" lang="en-US" sz="2600" i="0" u="none" strike="noStrike" cap="none" spc="0" normalizeH="0" baseline="0" noProof="0" dirty="0">
              <a:ln>
                <a:noFill/>
              </a:ln>
              <a:effectLst/>
              <a:uLnTx/>
              <a:uFillTx/>
            </a:endParaRPr>
          </a:p>
          <a:p>
            <a:pPr marL="742950" marR="0" lvl="1" indent="-228600" fontAlgn="auto">
              <a:lnSpc>
                <a:spcPct val="90000"/>
              </a:lnSpc>
              <a:spcBef>
                <a:spcPts val="0"/>
              </a:spcBef>
              <a:spcAft>
                <a:spcPts val="600"/>
              </a:spcAft>
              <a:buClrTx/>
              <a:buSzTx/>
              <a:buFont typeface="Arial" panose="020B0604020202020204" pitchFamily="34" charset="0"/>
              <a:buChar char="•"/>
              <a:tabLst/>
              <a:defRPr/>
            </a:pPr>
            <a:r>
              <a:rPr lang="en-US" sz="2600" dirty="0"/>
              <a:t>Improvements to municipal buildings</a:t>
            </a:r>
            <a:endParaRPr kumimoji="0" lang="en-US" sz="2600" i="0" u="none" strike="noStrike" cap="none" spc="0" normalizeH="0" baseline="0" noProof="0" dirty="0">
              <a:ln>
                <a:noFill/>
              </a:ln>
              <a:effectLst/>
              <a:uLnTx/>
              <a:uFillTx/>
            </a:endParaRPr>
          </a:p>
          <a:p>
            <a:pPr marL="514350" marR="0" lvl="1" indent="-228600" fontAlgn="auto">
              <a:lnSpc>
                <a:spcPct val="90000"/>
              </a:lnSpc>
              <a:spcBef>
                <a:spcPts val="0"/>
              </a:spcBef>
              <a:spcAft>
                <a:spcPts val="600"/>
              </a:spcAft>
              <a:buClrTx/>
              <a:buSzTx/>
              <a:buFont typeface="Arial" panose="020B0604020202020204" pitchFamily="34" charset="0"/>
              <a:buChar char="•"/>
              <a:tabLst/>
              <a:defRPr/>
            </a:pPr>
            <a:endParaRPr kumimoji="0" lang="en-US" sz="2100" i="0" u="none" strike="noStrike" cap="none" spc="0" normalizeH="0" baseline="0" noProof="0" dirty="0">
              <a:ln>
                <a:noFill/>
              </a:ln>
              <a:effectLst/>
              <a:uLnTx/>
              <a:uFillTx/>
            </a:endParaRPr>
          </a:p>
          <a:p>
            <a:pPr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100" b="0" i="0" u="none" strike="noStrike" cap="none" spc="0" normalizeH="0" baseline="0" noProof="0" dirty="0">
              <a:ln>
                <a:noFill/>
              </a:ln>
              <a:effectLst/>
              <a:uLnTx/>
              <a:uFillTx/>
            </a:endParaRPr>
          </a:p>
        </p:txBody>
      </p:sp>
      <p:pic>
        <p:nvPicPr>
          <p:cNvPr id="11" name="Picture 10">
            <a:extLst>
              <a:ext uri="{FF2B5EF4-FFF2-40B4-BE49-F238E27FC236}">
                <a16:creationId xmlns:a16="http://schemas.microsoft.com/office/drawing/2014/main" id="{62A7B6C3-08FC-232E-77C1-66A767D4A21E}"/>
              </a:ext>
            </a:extLst>
          </p:cNvPr>
          <p:cNvPicPr>
            <a:picLocks noChangeAspect="1"/>
          </p:cNvPicPr>
          <p:nvPr/>
        </p:nvPicPr>
        <p:blipFill>
          <a:blip r:embed="rId7"/>
          <a:stretch>
            <a:fillRect/>
          </a:stretch>
        </p:blipFill>
        <p:spPr>
          <a:xfrm>
            <a:off x="158609" y="9090111"/>
            <a:ext cx="633871" cy="897629"/>
          </a:xfrm>
          <a:prstGeom prst="rect">
            <a:avLst/>
          </a:prstGeom>
        </p:spPr>
      </p:pic>
    </p:spTree>
    <p:extLst>
      <p:ext uri="{BB962C8B-B14F-4D97-AF65-F5344CB8AC3E}">
        <p14:creationId xmlns:p14="http://schemas.microsoft.com/office/powerpoint/2010/main" val="1161738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76AF7D-35FC-ACD3-8EF8-BB646F6DFAB0}"/>
              </a:ext>
            </a:extLst>
          </p:cNvPr>
          <p:cNvPicPr>
            <a:picLocks noChangeAspect="1"/>
          </p:cNvPicPr>
          <p:nvPr/>
        </p:nvPicPr>
        <p:blipFill rotWithShape="1">
          <a:blip r:embed="rId2">
            <a:extLst>
              <a:ext uri="{28A0092B-C50C-407E-A947-70E740481C1C}">
                <a14:useLocalDpi xmlns:a14="http://schemas.microsoft.com/office/drawing/2010/main" val="0"/>
              </a:ext>
            </a:extLst>
          </a:blip>
          <a:srcRect l="21067" r="21067"/>
          <a:stretch/>
        </p:blipFill>
        <p:spPr>
          <a:xfrm>
            <a:off x="-1" y="15"/>
            <a:ext cx="4504685" cy="5838570"/>
          </a:xfrm>
          <a:prstGeom prst="rect">
            <a:avLst/>
          </a:prstGeom>
        </p:spPr>
      </p:pic>
      <p:pic>
        <p:nvPicPr>
          <p:cNvPr id="7" name="Content Placeholder 6">
            <a:extLst>
              <a:ext uri="{FF2B5EF4-FFF2-40B4-BE49-F238E27FC236}">
                <a16:creationId xmlns:a16="http://schemas.microsoft.com/office/drawing/2014/main" id="{2C1A5273-8C30-EC11-B9C3-71BC8DB22B62}"/>
              </a:ext>
            </a:extLst>
          </p:cNvPr>
          <p:cNvPicPr>
            <a:picLocks noGrp="1" noChangeAspect="1"/>
          </p:cNvPicPr>
          <p:nvPr>
            <p:ph idx="1"/>
          </p:nvPr>
        </p:nvPicPr>
        <p:blipFill rotWithShape="1">
          <a:blip r:embed="rId3"/>
          <a:srcRect l="18799" r="-5" b="-5"/>
          <a:stretch/>
        </p:blipFill>
        <p:spPr>
          <a:xfrm>
            <a:off x="4770386" y="16"/>
            <a:ext cx="4524461" cy="4178903"/>
          </a:xfrm>
          <a:prstGeom prst="rect">
            <a:avLst/>
          </a:prstGeom>
        </p:spPr>
      </p:pic>
      <p:pic>
        <p:nvPicPr>
          <p:cNvPr id="15" name="Picture 14">
            <a:extLst>
              <a:ext uri="{FF2B5EF4-FFF2-40B4-BE49-F238E27FC236}">
                <a16:creationId xmlns:a16="http://schemas.microsoft.com/office/drawing/2014/main" id="{F3CD84D8-1E33-CB55-6534-B277CC598E7E}"/>
              </a:ext>
            </a:extLst>
          </p:cNvPr>
          <p:cNvPicPr>
            <a:picLocks noChangeAspect="1"/>
          </p:cNvPicPr>
          <p:nvPr/>
        </p:nvPicPr>
        <p:blipFill rotWithShape="1">
          <a:blip r:embed="rId4">
            <a:extLst>
              <a:ext uri="{28A0092B-C50C-407E-A947-70E740481C1C}">
                <a14:useLocalDpi xmlns:a14="http://schemas.microsoft.com/office/drawing/2010/main" val="0"/>
              </a:ext>
            </a:extLst>
          </a:blip>
          <a:srcRect l="16961" r="16961"/>
          <a:stretch/>
        </p:blipFill>
        <p:spPr>
          <a:xfrm>
            <a:off x="-1" y="6119983"/>
            <a:ext cx="4504685" cy="4167020"/>
          </a:xfrm>
          <a:prstGeom prst="rect">
            <a:avLst/>
          </a:prstGeom>
        </p:spPr>
      </p:pic>
      <p:pic>
        <p:nvPicPr>
          <p:cNvPr id="8" name="Picture 7">
            <a:extLst>
              <a:ext uri="{FF2B5EF4-FFF2-40B4-BE49-F238E27FC236}">
                <a16:creationId xmlns:a16="http://schemas.microsoft.com/office/drawing/2014/main" id="{7542F8E5-362E-A2C5-56D8-7315A328EA80}"/>
              </a:ext>
            </a:extLst>
          </p:cNvPr>
          <p:cNvPicPr>
            <a:picLocks noChangeAspect="1"/>
          </p:cNvPicPr>
          <p:nvPr/>
        </p:nvPicPr>
        <p:blipFill rotWithShape="1">
          <a:blip r:embed="rId5">
            <a:extLst>
              <a:ext uri="{28A0092B-C50C-407E-A947-70E740481C1C}">
                <a14:useLocalDpi xmlns:a14="http://schemas.microsoft.com/office/drawing/2010/main" val="0"/>
              </a:ext>
            </a:extLst>
          </a:blip>
          <a:srcRect l="11333" r="11333"/>
          <a:stretch/>
        </p:blipFill>
        <p:spPr>
          <a:xfrm>
            <a:off x="4770386" y="4436498"/>
            <a:ext cx="4524461" cy="5850503"/>
          </a:xfrm>
          <a:prstGeom prst="rect">
            <a:avLst/>
          </a:prstGeom>
        </p:spPr>
      </p:pic>
      <p:sp>
        <p:nvSpPr>
          <p:cNvPr id="11" name="TextBox 10">
            <a:extLst>
              <a:ext uri="{FF2B5EF4-FFF2-40B4-BE49-F238E27FC236}">
                <a16:creationId xmlns:a16="http://schemas.microsoft.com/office/drawing/2014/main" id="{C18CE058-2084-2235-6EB5-686CADF259B9}"/>
              </a:ext>
            </a:extLst>
          </p:cNvPr>
          <p:cNvSpPr txBox="1"/>
          <p:nvPr/>
        </p:nvSpPr>
        <p:spPr>
          <a:xfrm>
            <a:off x="9971963" y="3040322"/>
            <a:ext cx="7203374" cy="6608259"/>
          </a:xfrm>
          <a:prstGeom prst="rect">
            <a:avLst/>
          </a:prstGeom>
        </p:spPr>
        <p:txBody>
          <a:bodyPr vert="horz" lIns="137160" tIns="68580" rIns="137160" bIns="68580" rtlCol="0">
            <a:normAutofit fontScale="92500" lnSpcReduction="10000"/>
          </a:bodyPr>
          <a:lstStyle/>
          <a:p>
            <a:pPr marL="0" marR="0" lvl="0" indent="0" algn="l" defTabSz="914400" rtl="0" eaLnBrk="1" fontAlgn="auto" latinLnBrk="0" hangingPunct="1">
              <a:lnSpc>
                <a:spcPct val="90000"/>
              </a:lnSpc>
              <a:spcBef>
                <a:spcPts val="0"/>
              </a:spcBef>
              <a:spcAft>
                <a:spcPts val="90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Improvements in communication with the public and delivery of services:</a:t>
            </a:r>
          </a:p>
          <a:p>
            <a:pPr marL="600075" marR="0" lvl="0" indent="-3429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Hybrid meeting equipment </a:t>
            </a:r>
          </a:p>
          <a:p>
            <a:pPr marL="600075" marR="0" lvl="0" indent="-3429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Website improvements</a:t>
            </a:r>
          </a:p>
          <a:p>
            <a:pPr marL="600075" marR="0" lvl="0" indent="-3429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Digitizing land records</a:t>
            </a:r>
          </a:p>
          <a:p>
            <a:pPr marL="600075" marR="0" lvl="0" indent="-3429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IT upgrades; cybersecurity </a:t>
            </a:r>
          </a:p>
          <a:p>
            <a:pPr marL="600075" marR="0" lvl="0" indent="-3429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Connection to broadband</a:t>
            </a:r>
          </a:p>
          <a:p>
            <a:pPr marL="600075" marR="0" lvl="0" indent="-3429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Capital improvements to municipal buildings:</a:t>
            </a:r>
          </a:p>
          <a:p>
            <a:pPr marL="1285875" marR="0" lvl="1" indent="-3429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Ventilation and energy</a:t>
            </a:r>
          </a:p>
          <a:p>
            <a:pPr marL="1285875" marR="0" lvl="1" indent="-3429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ADA accessibility, general code improvements</a:t>
            </a:r>
          </a:p>
          <a:p>
            <a:pPr marL="600075" marR="0" lvl="0" indent="-3429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Creating formal capital plans</a:t>
            </a:r>
          </a:p>
          <a:p>
            <a:pPr marL="600075" marR="0" lvl="0" indent="-3429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600075" marR="0" lvl="0" indent="-3429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600075" marR="0" lvl="0" indent="-3429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600075" marR="0" lvl="0" indent="-3429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600075" marR="0" lvl="0" indent="-3429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600075" marR="0" lvl="0" indent="-3429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600075" marR="0" lvl="0" indent="-3429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428625" marR="0" lvl="0" indent="-342900"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4FB3489E-F663-6D1E-6B68-F57F45B69A82}"/>
              </a:ext>
            </a:extLst>
          </p:cNvPr>
          <p:cNvSpPr txBox="1"/>
          <p:nvPr/>
        </p:nvSpPr>
        <p:spPr>
          <a:xfrm>
            <a:off x="10082741" y="2360563"/>
            <a:ext cx="7524463" cy="6339646"/>
          </a:xfrm>
          <a:prstGeom prst="rect">
            <a:avLst/>
          </a:prstGeom>
        </p:spPr>
        <p:txBody>
          <a:bodyPr vert="horz" lIns="91440" tIns="45720" rIns="91440" bIns="45720" rtlCol="0">
            <a:normAutofit fontScale="92500"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1" u="none" strike="noStrike" kern="1200" cap="none" spc="0" normalizeH="0" baseline="0" noProof="0" dirty="0">
                <a:ln>
                  <a:noFill/>
                </a:ln>
                <a:solidFill>
                  <a:srgbClr val="004B87"/>
                </a:solidFill>
                <a:effectLst/>
                <a:uLnTx/>
                <a:uFillTx/>
                <a:latin typeface="Calibri"/>
                <a:ea typeface="+mn-ea"/>
                <a:cs typeface="+mn-cs"/>
              </a:rPr>
              <a:t>Based on the hundreds of municipal inquiries VLCT has received to date regarding local ARPA funding, here is a non-exhaustive list of items that many communities throughout Vermont are considering in their spending plans…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Investments to improve </a:t>
            </a:r>
            <a:r>
              <a:rPr kumimoji="0" lang="en-US" sz="2600" b="1" i="1" u="none" strike="noStrike" kern="1200" cap="none" spc="0" normalizeH="0" baseline="0" noProof="0" dirty="0">
                <a:ln>
                  <a:noFill/>
                </a:ln>
                <a:solidFill>
                  <a:srgbClr val="004B87"/>
                </a:solidFill>
                <a:effectLst/>
                <a:uLnTx/>
                <a:uFillTx/>
                <a:latin typeface="Calibri"/>
                <a:ea typeface="+mn-ea"/>
                <a:cs typeface="+mn-cs"/>
              </a:rPr>
              <a:t>municipal business operations</a:t>
            </a:r>
            <a:r>
              <a:rPr kumimoji="0" lang="en-US" sz="2600" b="0" i="0" u="none" strike="noStrike" kern="1200" cap="none" spc="0" normalizeH="0" baseline="0" noProof="0" dirty="0">
                <a:ln>
                  <a:noFill/>
                </a:ln>
                <a:solidFill>
                  <a:prstClr val="black"/>
                </a:solidFill>
                <a:effectLst/>
                <a:uLnTx/>
                <a:uFillTx/>
                <a:latin typeface="Calibri"/>
                <a:ea typeface="+mn-ea"/>
                <a:cs typeface="+mn-cs"/>
              </a:rPr>
              <a:t>:</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Cybersecurity, IT Upgrades, town websites</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Hybrid meeting equipment</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Connect public buildings to broadband</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Digitize land records</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Capital improvements to municipal buildings:</a:t>
            </a:r>
          </a:p>
          <a:p>
            <a:pPr marL="120015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Ventilation and energy</a:t>
            </a:r>
          </a:p>
          <a:p>
            <a:pPr marL="120015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ADA accessibility, fire protection, general code upgrades</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Create a formal Capital Plan</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Seeding positions to help advance local priorities and projects </a:t>
            </a:r>
          </a:p>
        </p:txBody>
      </p:sp>
      <p:sp>
        <p:nvSpPr>
          <p:cNvPr id="10" name="Rectangle 9">
            <a:extLst>
              <a:ext uri="{FF2B5EF4-FFF2-40B4-BE49-F238E27FC236}">
                <a16:creationId xmlns:a16="http://schemas.microsoft.com/office/drawing/2014/main" id="{2BADCD45-D321-DF5F-D1D9-8598D4453E12}"/>
              </a:ext>
            </a:extLst>
          </p:cNvPr>
          <p:cNvSpPr/>
          <p:nvPr/>
        </p:nvSpPr>
        <p:spPr>
          <a:xfrm>
            <a:off x="10082741" y="638419"/>
            <a:ext cx="6528867" cy="1199088"/>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004B87"/>
                </a:solidFill>
                <a:effectLst/>
                <a:uLnTx/>
                <a:uFillTx/>
                <a:latin typeface="Trebuchet MS" panose="020B0603020202020204" pitchFamily="34" charset="0"/>
                <a:ea typeface="+mn-ea"/>
                <a:cs typeface="+mn-cs"/>
              </a:rPr>
              <a:t>ARPA – Vermont</a:t>
            </a:r>
          </a:p>
        </p:txBody>
      </p:sp>
      <p:pic>
        <p:nvPicPr>
          <p:cNvPr id="3" name="Picture 2">
            <a:extLst>
              <a:ext uri="{FF2B5EF4-FFF2-40B4-BE49-F238E27FC236}">
                <a16:creationId xmlns:a16="http://schemas.microsoft.com/office/drawing/2014/main" id="{0D5C7318-0D99-407C-E213-3ED6BE286A73}"/>
              </a:ext>
            </a:extLst>
          </p:cNvPr>
          <p:cNvPicPr>
            <a:picLocks noChangeAspect="1"/>
          </p:cNvPicPr>
          <p:nvPr/>
        </p:nvPicPr>
        <p:blipFill>
          <a:blip r:embed="rId6"/>
          <a:stretch>
            <a:fillRect/>
          </a:stretch>
        </p:blipFill>
        <p:spPr>
          <a:xfrm>
            <a:off x="17232178" y="8890982"/>
            <a:ext cx="804420" cy="1139145"/>
          </a:xfrm>
          <a:prstGeom prst="rect">
            <a:avLst/>
          </a:prstGeom>
        </p:spPr>
      </p:pic>
    </p:spTree>
    <p:extLst>
      <p:ext uri="{BB962C8B-B14F-4D97-AF65-F5344CB8AC3E}">
        <p14:creationId xmlns:p14="http://schemas.microsoft.com/office/powerpoint/2010/main" val="32422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7F7809F-7E6F-43AA-B5BD-969F9DECB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descr="Hands holding each other">
            <a:extLst>
              <a:ext uri="{FF2B5EF4-FFF2-40B4-BE49-F238E27FC236}">
                <a16:creationId xmlns:a16="http://schemas.microsoft.com/office/drawing/2014/main" id="{B9B6D3CC-4257-44CC-A02F-FB6B4AE000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18" r="17790" b="-1"/>
          <a:stretch/>
        </p:blipFill>
        <p:spPr>
          <a:xfrm>
            <a:off x="20" y="10"/>
            <a:ext cx="4730741" cy="4814306"/>
          </a:xfrm>
          <a:prstGeom prst="rect">
            <a:avLst/>
          </a:prstGeom>
        </p:spPr>
      </p:pic>
      <p:pic>
        <p:nvPicPr>
          <p:cNvPr id="5" name="Picture 4" descr="Woman reading to toddlers">
            <a:extLst>
              <a:ext uri="{FF2B5EF4-FFF2-40B4-BE49-F238E27FC236}">
                <a16:creationId xmlns:a16="http://schemas.microsoft.com/office/drawing/2014/main" id="{18CEFFE6-CA0F-4CB1-831D-5747DFE1F8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85" r="29279" b="1"/>
          <a:stretch/>
        </p:blipFill>
        <p:spPr>
          <a:xfrm>
            <a:off x="20" y="4965222"/>
            <a:ext cx="4730741" cy="5321778"/>
          </a:xfrm>
          <a:prstGeom prst="rect">
            <a:avLst/>
          </a:prstGeom>
        </p:spPr>
      </p:pic>
      <p:pic>
        <p:nvPicPr>
          <p:cNvPr id="15" name="Picture 14" descr="Father standing with child on shoulders outdoors, looking across water in bay">
            <a:extLst>
              <a:ext uri="{FF2B5EF4-FFF2-40B4-BE49-F238E27FC236}">
                <a16:creationId xmlns:a16="http://schemas.microsoft.com/office/drawing/2014/main" id="{DDF53FEE-3885-43A7-B565-3D0F0F9EDB8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770" r="24161" b="2"/>
          <a:stretch/>
        </p:blipFill>
        <p:spPr>
          <a:xfrm>
            <a:off x="4881666" y="10"/>
            <a:ext cx="5672086" cy="6199622"/>
          </a:xfrm>
          <a:prstGeom prst="rect">
            <a:avLst/>
          </a:prstGeom>
        </p:spPr>
      </p:pic>
      <p:pic>
        <p:nvPicPr>
          <p:cNvPr id="9" name="Picture 8" descr="Row of two-story houses">
            <a:extLst>
              <a:ext uri="{FF2B5EF4-FFF2-40B4-BE49-F238E27FC236}">
                <a16:creationId xmlns:a16="http://schemas.microsoft.com/office/drawing/2014/main" id="{D21AD4BB-CC8A-476F-B60D-95B42293AA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267" r="20012" b="1"/>
          <a:stretch/>
        </p:blipFill>
        <p:spPr>
          <a:xfrm>
            <a:off x="4881666" y="6350508"/>
            <a:ext cx="5672086" cy="3936492"/>
          </a:xfrm>
          <a:prstGeom prst="rect">
            <a:avLst/>
          </a:prstGeom>
        </p:spPr>
      </p:pic>
      <p:sp useBgFill="1">
        <p:nvSpPr>
          <p:cNvPr id="22" name="Rectangle 21">
            <a:extLst>
              <a:ext uri="{FF2B5EF4-FFF2-40B4-BE49-F238E27FC236}">
                <a16:creationId xmlns:a16="http://schemas.microsoft.com/office/drawing/2014/main" id="{9073D962-D3D2-4A72-8593-65C213CBFF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53177" y="950428"/>
            <a:ext cx="6781368" cy="8243888"/>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2387511B-F6E1-4929-AC90-94FB8B6B0F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57164" y="1772304"/>
            <a:ext cx="192024"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A58F78C-27AB-465F-AA33-15E08AF26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46036" y="3278124"/>
            <a:ext cx="5524781"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B758D15-3E2A-4203-9853-9B2DF2077461}"/>
              </a:ext>
            </a:extLst>
          </p:cNvPr>
          <p:cNvSpPr/>
          <p:nvPr/>
        </p:nvSpPr>
        <p:spPr>
          <a:xfrm flipV="1">
            <a:off x="-19050" y="10287002"/>
            <a:ext cx="18345150" cy="24003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CA2636B9-54B1-59D8-D7E6-42EE278DDFAB}"/>
              </a:ext>
            </a:extLst>
          </p:cNvPr>
          <p:cNvSpPr txBox="1"/>
          <p:nvPr/>
        </p:nvSpPr>
        <p:spPr>
          <a:xfrm>
            <a:off x="10704658" y="402336"/>
            <a:ext cx="7415702" cy="962558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83C4FD3A-CAF7-5655-023F-595FE03D7059}"/>
              </a:ext>
            </a:extLst>
          </p:cNvPr>
          <p:cNvSpPr/>
          <p:nvPr/>
        </p:nvSpPr>
        <p:spPr>
          <a:xfrm>
            <a:off x="10727069" y="116824"/>
            <a:ext cx="7711836" cy="116377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srgbClr val="004B87"/>
                </a:solidFill>
                <a:effectLst/>
                <a:uLnTx/>
                <a:uFillTx/>
                <a:latin typeface="Trebuchet MS" panose="020B0603020202020204" pitchFamily="34" charset="0"/>
                <a:ea typeface="+mn-ea"/>
                <a:cs typeface="+mn-cs"/>
              </a:rPr>
              <a:t>ARPA - Vermont </a:t>
            </a:r>
            <a:r>
              <a:rPr kumimoji="0" lang="en-US" sz="2400" b="1" i="0" u="none" strike="noStrike" kern="1200" cap="none" spc="0" normalizeH="0" baseline="0" noProof="0" dirty="0">
                <a:ln>
                  <a:noFill/>
                </a:ln>
                <a:solidFill>
                  <a:srgbClr val="004B87"/>
                </a:solidFill>
                <a:effectLst/>
                <a:uLnTx/>
                <a:uFillTx/>
                <a:latin typeface="Trebuchet MS" panose="020B0603020202020204" pitchFamily="34" charset="0"/>
                <a:ea typeface="+mn-ea"/>
                <a:cs typeface="+mn-cs"/>
              </a:rPr>
              <a:t>(continued)</a:t>
            </a:r>
          </a:p>
        </p:txBody>
      </p:sp>
      <p:sp>
        <p:nvSpPr>
          <p:cNvPr id="16" name="TextBox 15">
            <a:extLst>
              <a:ext uri="{FF2B5EF4-FFF2-40B4-BE49-F238E27FC236}">
                <a16:creationId xmlns:a16="http://schemas.microsoft.com/office/drawing/2014/main" id="{BFEE1190-5384-1004-AF71-6A1ED61D7435}"/>
              </a:ext>
            </a:extLst>
          </p:cNvPr>
          <p:cNvSpPr txBox="1"/>
          <p:nvPr/>
        </p:nvSpPr>
        <p:spPr>
          <a:xfrm>
            <a:off x="11053176" y="1597629"/>
            <a:ext cx="6566160" cy="8287035"/>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Investments that </a:t>
            </a:r>
            <a:r>
              <a:rPr kumimoji="0" lang="en-US" sz="2800" b="1" i="1" u="none" strike="noStrike" kern="1200" cap="none" spc="0" normalizeH="0" baseline="0" noProof="0" dirty="0">
                <a:ln>
                  <a:noFill/>
                </a:ln>
                <a:solidFill>
                  <a:srgbClr val="004B87"/>
                </a:solidFill>
                <a:effectLst/>
                <a:uLnTx/>
                <a:uFillTx/>
                <a:latin typeface="Calibri"/>
                <a:ea typeface="+mn-ea"/>
                <a:cs typeface="+mn-cs"/>
              </a:rPr>
              <a:t>revitalize a community</a:t>
            </a:r>
            <a:r>
              <a:rPr kumimoji="0" lang="en-US" sz="2800" b="0" i="0" u="none" strike="noStrike" kern="1200" cap="none" spc="0" normalizeH="0" baseline="0" noProof="0" dirty="0">
                <a:ln>
                  <a:noFill/>
                </a:ln>
                <a:solidFill>
                  <a:prstClr val="black"/>
                </a:solidFill>
                <a:effectLst/>
                <a:uLnTx/>
                <a:uFillTx/>
                <a:latin typeface="Calibri"/>
                <a:ea typeface="+mn-ea"/>
                <a:cs typeface="+mn-cs"/>
              </a:rPr>
              <a:t>, making it a better and safer place to live for existing residents and to help in attracting new ones: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Outdoor recreation (trails, parks, green spaces, recreational facilities, etc.)</a:t>
            </a:r>
          </a:p>
          <a:p>
            <a:pPr marL="514350" marR="0" lvl="1" indent="0" algn="l" defTabSz="914400" rtl="0" eaLnBrk="1" fontAlgn="auto" latinLnBrk="0" hangingPunct="1">
              <a:lnSpc>
                <a:spcPct val="90000"/>
              </a:lnSpc>
              <a:spcBef>
                <a:spcPts val="0"/>
              </a:spcBef>
              <a:spcAft>
                <a:spcPts val="60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Diversity, equity, inclusion (DEI) </a:t>
            </a:r>
          </a:p>
          <a:p>
            <a:pPr marL="514350" marR="0" lvl="1" indent="0" algn="l" defTabSz="914400" rtl="0" eaLnBrk="1" fontAlgn="auto" latinLnBrk="0" hangingPunct="1">
              <a:lnSpc>
                <a:spcPct val="90000"/>
              </a:lnSpc>
              <a:spcBef>
                <a:spcPts val="0"/>
              </a:spcBef>
              <a:spcAft>
                <a:spcPts val="60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High-quality affordable childcare</a:t>
            </a:r>
          </a:p>
          <a:p>
            <a:pPr marL="514350" marR="0" lvl="1" indent="0" algn="l" defTabSz="914400" rtl="0" eaLnBrk="1" fontAlgn="auto" latinLnBrk="0" hangingPunct="1">
              <a:lnSpc>
                <a:spcPct val="90000"/>
              </a:lnSpc>
              <a:spcBef>
                <a:spcPts val="0"/>
              </a:spcBef>
              <a:spcAft>
                <a:spcPts val="60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Measures to support housing development </a:t>
            </a:r>
          </a:p>
          <a:p>
            <a:pPr marL="514350" marR="0" lvl="1" indent="0" algn="l" defTabSz="914400" rtl="0" eaLnBrk="1" fontAlgn="auto" latinLnBrk="0" hangingPunct="1">
              <a:lnSpc>
                <a:spcPct val="90000"/>
              </a:lnSpc>
              <a:spcBef>
                <a:spcPts val="0"/>
              </a:spcBef>
              <a:spcAft>
                <a:spcPts val="60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Bike and pedestrian safety</a:t>
            </a:r>
          </a:p>
          <a:p>
            <a:pPr marL="514350" marR="0" lvl="1" indent="0" algn="l" defTabSz="914400" rtl="0" eaLnBrk="1" fontAlgn="auto" latinLnBrk="0" hangingPunct="1">
              <a:lnSpc>
                <a:spcPct val="90000"/>
              </a:lnSpc>
              <a:spcBef>
                <a:spcPts val="0"/>
              </a:spcBef>
              <a:spcAft>
                <a:spcPts val="60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Community gathering spaces</a:t>
            </a:r>
          </a:p>
          <a:p>
            <a:pPr marL="514350" marR="0" lvl="1" indent="0" algn="l" defTabSz="914400" rtl="0" eaLnBrk="1" fontAlgn="auto" latinLnBrk="0" hangingPunct="1">
              <a:lnSpc>
                <a:spcPct val="90000"/>
              </a:lnSpc>
              <a:spcBef>
                <a:spcPts val="0"/>
              </a:spcBef>
              <a:spcAft>
                <a:spcPts val="60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Broadband </a:t>
            </a:r>
          </a:p>
          <a:p>
            <a:pPr marL="514350" marR="0" lvl="1" indent="0" algn="l" defTabSz="914400" rtl="0" eaLnBrk="1" fontAlgn="auto" latinLnBrk="0" hangingPunct="1">
              <a:lnSpc>
                <a:spcPct val="90000"/>
              </a:lnSpc>
              <a:spcBef>
                <a:spcPts val="0"/>
              </a:spcBef>
              <a:spcAft>
                <a:spcPts val="60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Support for local non-profits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5E403F7F-BE22-ADA2-143D-DAA6B4FD80EF}"/>
              </a:ext>
            </a:extLst>
          </p:cNvPr>
          <p:cNvPicPr>
            <a:picLocks noChangeAspect="1"/>
          </p:cNvPicPr>
          <p:nvPr/>
        </p:nvPicPr>
        <p:blipFill>
          <a:blip r:embed="rId7"/>
          <a:stretch>
            <a:fillRect/>
          </a:stretch>
        </p:blipFill>
        <p:spPr>
          <a:xfrm>
            <a:off x="17517710" y="9336572"/>
            <a:ext cx="579450" cy="820888"/>
          </a:xfrm>
          <a:prstGeom prst="rect">
            <a:avLst/>
          </a:prstGeom>
        </p:spPr>
      </p:pic>
    </p:spTree>
    <p:extLst>
      <p:ext uri="{BB962C8B-B14F-4D97-AF65-F5344CB8AC3E}">
        <p14:creationId xmlns:p14="http://schemas.microsoft.com/office/powerpoint/2010/main" val="2630902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E887A0-56FC-11E0-1D43-58A5D61ECACF}"/>
              </a:ext>
            </a:extLst>
          </p:cNvPr>
          <p:cNvSpPr/>
          <p:nvPr/>
        </p:nvSpPr>
        <p:spPr>
          <a:xfrm>
            <a:off x="7601825" y="0"/>
            <a:ext cx="10686176" cy="10287000"/>
          </a:xfrm>
          <a:prstGeom prst="rect">
            <a:avLst/>
          </a:prstGeom>
          <a:solidFill>
            <a:srgbClr val="004B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9" name="TextBox 8">
            <a:extLst>
              <a:ext uri="{FF2B5EF4-FFF2-40B4-BE49-F238E27FC236}">
                <a16:creationId xmlns:a16="http://schemas.microsoft.com/office/drawing/2014/main" id="{AF2442EB-173A-0C67-CE1D-48FA8BA3AA65}"/>
              </a:ext>
            </a:extLst>
          </p:cNvPr>
          <p:cNvSpPr txBox="1"/>
          <p:nvPr/>
        </p:nvSpPr>
        <p:spPr>
          <a:xfrm>
            <a:off x="6639409" y="1120448"/>
            <a:ext cx="9228368" cy="10672142"/>
          </a:xfrm>
          <a:prstGeom prst="rect">
            <a:avLst/>
          </a:prstGeom>
        </p:spPr>
        <p:txBody>
          <a:bodyPr vert="horz" lIns="137160" tIns="68580" rIns="137160" bIns="68580" rtlCol="0" anchor="t">
            <a:normAutofit/>
          </a:bodyPr>
          <a:lstStyle/>
          <a:p>
            <a:pPr marL="857262" indent="-342900" defTabSz="1371600">
              <a:lnSpc>
                <a:spcPct val="90000"/>
              </a:lnSpc>
              <a:spcBef>
                <a:spcPts val="1800"/>
              </a:spcBef>
              <a:spcAft>
                <a:spcPts val="1800"/>
              </a:spcAft>
              <a:buFont typeface="Arial" panose="020B0604020202020204" pitchFamily="34" charset="0"/>
              <a:buChar char="•"/>
            </a:pPr>
            <a:endParaRPr lang="en-US" sz="4200" b="1" dirty="0">
              <a:solidFill>
                <a:srgbClr val="004B87"/>
              </a:solidFill>
              <a:latin typeface="Calibri" panose="020F0502020204030204"/>
            </a:endParaRPr>
          </a:p>
        </p:txBody>
      </p:sp>
      <p:pic>
        <p:nvPicPr>
          <p:cNvPr id="12" name="Picture 11">
            <a:extLst>
              <a:ext uri="{FF2B5EF4-FFF2-40B4-BE49-F238E27FC236}">
                <a16:creationId xmlns:a16="http://schemas.microsoft.com/office/drawing/2014/main" id="{C869CCFC-E29A-A2DF-908F-D81E852B14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8" r="-1842"/>
          <a:stretch/>
        </p:blipFill>
        <p:spPr>
          <a:xfrm>
            <a:off x="103398" y="8190411"/>
            <a:ext cx="5181600" cy="1952283"/>
          </a:xfrm>
          <a:prstGeom prst="rect">
            <a:avLst/>
          </a:prstGeom>
        </p:spPr>
      </p:pic>
      <p:sp>
        <p:nvSpPr>
          <p:cNvPr id="13" name="Rectangle 12">
            <a:extLst>
              <a:ext uri="{FF2B5EF4-FFF2-40B4-BE49-F238E27FC236}">
                <a16:creationId xmlns:a16="http://schemas.microsoft.com/office/drawing/2014/main" id="{0B1BCC16-3C83-3244-81FB-8E1FF7B55A1F}"/>
              </a:ext>
            </a:extLst>
          </p:cNvPr>
          <p:cNvSpPr/>
          <p:nvPr/>
        </p:nvSpPr>
        <p:spPr>
          <a:xfrm>
            <a:off x="1666556" y="3601448"/>
            <a:ext cx="5105255" cy="3084105"/>
          </a:xfrm>
          <a:prstGeom prst="rect">
            <a:avLst/>
          </a:prstGeom>
        </p:spPr>
        <p:txBody>
          <a:bodyPr vert="horz" lIns="91440" tIns="45720" rIns="91440" bIns="45720" rtlCol="0" anchor="t">
            <a:normAutofit lnSpcReduction="10000"/>
          </a:bodyPr>
          <a:lstStyle/>
          <a:p>
            <a:pPr algn="r" defTabSz="914445">
              <a:lnSpc>
                <a:spcPct val="90000"/>
              </a:lnSpc>
              <a:spcBef>
                <a:spcPct val="0"/>
              </a:spcBef>
              <a:spcAft>
                <a:spcPts val="600"/>
              </a:spcAft>
            </a:pPr>
            <a:r>
              <a:rPr lang="en-US" sz="6000" b="1" dirty="0">
                <a:solidFill>
                  <a:srgbClr val="004B87"/>
                </a:solidFill>
                <a:latin typeface="Calibri" panose="020F0502020204030204"/>
              </a:rPr>
              <a:t>ARPA Assistance and Coordination Program </a:t>
            </a:r>
          </a:p>
        </p:txBody>
      </p:sp>
      <p:sp>
        <p:nvSpPr>
          <p:cNvPr id="14" name="TextBox 13">
            <a:extLst>
              <a:ext uri="{FF2B5EF4-FFF2-40B4-BE49-F238E27FC236}">
                <a16:creationId xmlns:a16="http://schemas.microsoft.com/office/drawing/2014/main" id="{3E5C6612-63AE-3986-E944-CF6815440CB9}"/>
              </a:ext>
            </a:extLst>
          </p:cNvPr>
          <p:cNvSpPr txBox="1"/>
          <p:nvPr/>
        </p:nvSpPr>
        <p:spPr>
          <a:xfrm>
            <a:off x="8158259" y="1283012"/>
            <a:ext cx="9657950" cy="7883541"/>
          </a:xfrm>
          <a:prstGeom prst="rect">
            <a:avLst/>
          </a:prstGeom>
        </p:spPr>
        <p:txBody>
          <a:bodyPr vert="horz" lIns="91440" tIns="45720" rIns="91440" bIns="45720" rtlCol="0" anchor="t">
            <a:normAutofit/>
          </a:bodyPr>
          <a:lstStyle/>
          <a:p>
            <a:pPr marL="571536" indent="-228612" defTabSz="914445">
              <a:lnSpc>
                <a:spcPct val="90000"/>
              </a:lnSpc>
              <a:spcBef>
                <a:spcPts val="1200"/>
              </a:spcBef>
              <a:spcAft>
                <a:spcPts val="1200"/>
              </a:spcAft>
              <a:buFont typeface="Arial" panose="020B0604020202020204" pitchFamily="34" charset="0"/>
              <a:buChar char="•"/>
            </a:pPr>
            <a:r>
              <a:rPr lang="en-US" sz="3000" dirty="0">
                <a:solidFill>
                  <a:prstClr val="white"/>
                </a:solidFill>
                <a:latin typeface="Calibri"/>
              </a:rPr>
              <a:t>Guidance and project eligibility analysis</a:t>
            </a:r>
          </a:p>
          <a:p>
            <a:pPr marL="571536" indent="-228612" defTabSz="914445">
              <a:lnSpc>
                <a:spcPct val="90000"/>
              </a:lnSpc>
              <a:spcBef>
                <a:spcPts val="1200"/>
              </a:spcBef>
              <a:spcAft>
                <a:spcPts val="1200"/>
              </a:spcAft>
              <a:buFont typeface="Arial" panose="020B0604020202020204" pitchFamily="34" charset="0"/>
              <a:buChar char="•"/>
            </a:pPr>
            <a:r>
              <a:rPr lang="en-US" sz="3000" dirty="0">
                <a:solidFill>
                  <a:prstClr val="white"/>
                </a:solidFill>
                <a:latin typeface="Calibri"/>
              </a:rPr>
              <a:t>Webinars, targeted trainings, technical assistance, best practices</a:t>
            </a:r>
          </a:p>
          <a:p>
            <a:pPr marL="571536" indent="-228612" defTabSz="914445">
              <a:lnSpc>
                <a:spcPct val="90000"/>
              </a:lnSpc>
              <a:spcBef>
                <a:spcPts val="1200"/>
              </a:spcBef>
              <a:spcAft>
                <a:spcPts val="1200"/>
              </a:spcAft>
              <a:buFont typeface="Arial" panose="020B0604020202020204" pitchFamily="34" charset="0"/>
              <a:buChar char="•"/>
            </a:pPr>
            <a:r>
              <a:rPr lang="en-US" sz="3000" dirty="0">
                <a:solidFill>
                  <a:prstClr val="white"/>
                </a:solidFill>
                <a:latin typeface="Calibri"/>
              </a:rPr>
              <a:t>In-person and virtual meetings with local officials and staff</a:t>
            </a:r>
          </a:p>
          <a:p>
            <a:pPr marL="571536" indent="-228612" defTabSz="914445">
              <a:lnSpc>
                <a:spcPct val="90000"/>
              </a:lnSpc>
              <a:spcBef>
                <a:spcPts val="1200"/>
              </a:spcBef>
              <a:spcAft>
                <a:spcPts val="1200"/>
              </a:spcAft>
              <a:buFont typeface="Arial" panose="020B0604020202020204" pitchFamily="34" charset="0"/>
              <a:buChar char="•"/>
            </a:pPr>
            <a:r>
              <a:rPr lang="en-US" sz="3000" dirty="0">
                <a:solidFill>
                  <a:prstClr val="white"/>
                </a:solidFill>
                <a:latin typeface="Calibri"/>
              </a:rPr>
              <a:t>Answer questions (</a:t>
            </a:r>
            <a:r>
              <a:rPr lang="en-US" sz="3000" b="1" dirty="0">
                <a:solidFill>
                  <a:prstClr val="white"/>
                </a:solidFill>
                <a:latin typeface="Calibri"/>
                <a:hlinkClick r:id="rId3">
                  <a:extLst>
                    <a:ext uri="{A12FA001-AC4F-418D-AE19-62706E023703}">
                      <ahyp:hlinkClr xmlns:ahyp="http://schemas.microsoft.com/office/drawing/2018/hyperlinkcolor" val="tx"/>
                    </a:ext>
                  </a:extLst>
                </a:hlinkClick>
              </a:rPr>
              <a:t>arpa@vlct.org</a:t>
            </a:r>
            <a:r>
              <a:rPr lang="en-US" sz="3000" dirty="0">
                <a:solidFill>
                  <a:prstClr val="white"/>
                </a:solidFill>
                <a:latin typeface="Calibri"/>
              </a:rPr>
              <a:t>)</a:t>
            </a:r>
          </a:p>
          <a:p>
            <a:pPr marL="571536" indent="-228612" defTabSz="914445">
              <a:lnSpc>
                <a:spcPct val="90000"/>
              </a:lnSpc>
              <a:spcBef>
                <a:spcPts val="1200"/>
              </a:spcBef>
              <a:spcAft>
                <a:spcPts val="1200"/>
              </a:spcAft>
              <a:buFont typeface="Arial" panose="020B0604020202020204" pitchFamily="34" charset="0"/>
              <a:buChar char="•"/>
            </a:pPr>
            <a:r>
              <a:rPr lang="en-US" sz="3000" dirty="0">
                <a:solidFill>
                  <a:prstClr val="white"/>
                </a:solidFill>
                <a:latin typeface="Calibri"/>
              </a:rPr>
              <a:t>Guidance with compliance, reporting, and transparency</a:t>
            </a:r>
          </a:p>
          <a:p>
            <a:pPr marL="571536" indent="-228612" defTabSz="914445">
              <a:lnSpc>
                <a:spcPct val="90000"/>
              </a:lnSpc>
              <a:spcBef>
                <a:spcPts val="1200"/>
              </a:spcBef>
              <a:spcAft>
                <a:spcPts val="1200"/>
              </a:spcAft>
              <a:buFont typeface="Arial" panose="020B0604020202020204" pitchFamily="34" charset="0"/>
              <a:buChar char="•"/>
            </a:pPr>
            <a:r>
              <a:rPr lang="en-US" sz="3000" dirty="0">
                <a:solidFill>
                  <a:prstClr val="white"/>
                </a:solidFill>
                <a:latin typeface="Calibri"/>
              </a:rPr>
              <a:t>Collaboration/partnerships with RPCs, SOV, RDCs, statewide non-profits, private consultants, etc. to ensure needs of municipalities are met related to project ideation, implementation and management</a:t>
            </a:r>
          </a:p>
          <a:p>
            <a:pPr marL="571536" indent="-228612" defTabSz="914445">
              <a:lnSpc>
                <a:spcPct val="90000"/>
              </a:lnSpc>
              <a:spcBef>
                <a:spcPts val="1200"/>
              </a:spcBef>
              <a:spcAft>
                <a:spcPts val="1200"/>
              </a:spcAft>
              <a:buFont typeface="Arial" panose="020B0604020202020204" pitchFamily="34" charset="0"/>
              <a:buChar char="•"/>
            </a:pPr>
            <a:r>
              <a:rPr lang="en-US" sz="3000" b="1" dirty="0">
                <a:solidFill>
                  <a:prstClr val="white"/>
                </a:solidFill>
                <a:latin typeface="Calibri"/>
                <a:hlinkClick r:id="rId4">
                  <a:extLst>
                    <a:ext uri="{A12FA001-AC4F-418D-AE19-62706E023703}">
                      <ahyp:hlinkClr xmlns:ahyp="http://schemas.microsoft.com/office/drawing/2018/hyperlinkcolor" val="tx"/>
                    </a:ext>
                  </a:extLst>
                </a:hlinkClick>
              </a:rPr>
              <a:t>www.vlct.org/arpa</a:t>
            </a:r>
            <a:endParaRPr lang="en-US" sz="3000" b="1" dirty="0">
              <a:solidFill>
                <a:prstClr val="white"/>
              </a:solidFill>
              <a:latin typeface="Calibri"/>
            </a:endParaRPr>
          </a:p>
        </p:txBody>
      </p:sp>
      <p:pic>
        <p:nvPicPr>
          <p:cNvPr id="6" name="Picture 5" descr="Graphical user interface, application, icon&#10;&#10;Description automatically generated">
            <a:extLst>
              <a:ext uri="{FF2B5EF4-FFF2-40B4-BE49-F238E27FC236}">
                <a16:creationId xmlns:a16="http://schemas.microsoft.com/office/drawing/2014/main" id="{09683F17-4AB5-DD76-E55A-C6632F011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9" y="0"/>
            <a:ext cx="2506796" cy="3321186"/>
          </a:xfrm>
          <a:prstGeom prst="rect">
            <a:avLst/>
          </a:prstGeom>
        </p:spPr>
      </p:pic>
    </p:spTree>
    <p:extLst>
      <p:ext uri="{BB962C8B-B14F-4D97-AF65-F5344CB8AC3E}">
        <p14:creationId xmlns:p14="http://schemas.microsoft.com/office/powerpoint/2010/main" val="3328918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6">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7A2CA55-C187-4893-9B58-DD599B70A65D}"/>
              </a:ext>
            </a:extLst>
          </p:cNvPr>
          <p:cNvSpPr txBox="1"/>
          <p:nvPr/>
        </p:nvSpPr>
        <p:spPr>
          <a:xfrm>
            <a:off x="253953" y="-282918"/>
            <a:ext cx="9467067" cy="2514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b="1" kern="1200" dirty="0">
                <a:solidFill>
                  <a:srgbClr val="004B87"/>
                </a:solidFill>
                <a:latin typeface="Trebuchet MS" panose="020B0603020202020204" pitchFamily="34" charset="0"/>
                <a:ea typeface="+mj-ea"/>
                <a:cs typeface="+mj-cs"/>
              </a:rPr>
              <a:t>Regional Planning Commission Assistance</a:t>
            </a:r>
            <a:endParaRPr lang="en-US" sz="6000" b="1" kern="1200" dirty="0">
              <a:solidFill>
                <a:schemeClr val="tx1"/>
              </a:solidFill>
              <a:latin typeface="Trebuchet MS" panose="020B0603020202020204" pitchFamily="34" charset="0"/>
              <a:ea typeface="+mj-ea"/>
              <a:cs typeface="+mj-cs"/>
            </a:endParaRPr>
          </a:p>
        </p:txBody>
      </p:sp>
      <p:sp>
        <p:nvSpPr>
          <p:cNvPr id="9" name="TextBox 8">
            <a:extLst>
              <a:ext uri="{FF2B5EF4-FFF2-40B4-BE49-F238E27FC236}">
                <a16:creationId xmlns:a16="http://schemas.microsoft.com/office/drawing/2014/main" id="{C223E318-09B6-4B60-9BF8-52189AA92BAB}"/>
              </a:ext>
            </a:extLst>
          </p:cNvPr>
          <p:cNvSpPr txBox="1"/>
          <p:nvPr/>
        </p:nvSpPr>
        <p:spPr>
          <a:xfrm>
            <a:off x="457200" y="2158221"/>
            <a:ext cx="10210799" cy="7534023"/>
          </a:xfrm>
          <a:prstGeom prst="rect">
            <a:avLst/>
          </a:prstGeom>
        </p:spPr>
        <p:txBody>
          <a:bodyPr vert="horz" lIns="91440" tIns="45720" rIns="91440" bIns="45720" rtlCol="0" anchor="t">
            <a:normAutofit/>
          </a:bodyPr>
          <a:lstStyle/>
          <a:p>
            <a:pPr marR="0" indent="-228600">
              <a:lnSpc>
                <a:spcPct val="90000"/>
              </a:lnSpc>
              <a:buFont typeface="Arial" panose="020B0604020202020204" pitchFamily="34" charset="0"/>
              <a:buChar char="•"/>
            </a:pPr>
            <a:endParaRPr lang="en-US" sz="2800" dirty="0"/>
          </a:p>
          <a:p>
            <a:pPr marL="342900" marR="0" indent="-228600">
              <a:lnSpc>
                <a:spcPct val="90000"/>
              </a:lnSpc>
              <a:buFont typeface="Arial" panose="020B0604020202020204" pitchFamily="34" charset="0"/>
              <a:buChar char="•"/>
            </a:pPr>
            <a:r>
              <a:rPr lang="en-US" sz="2800" b="0" i="0" u="none" strike="noStrike" baseline="0" dirty="0"/>
              <a:t>Identify needs and top priorities for designing and building projects that are consistent with existing State, regional and local plans.</a:t>
            </a:r>
            <a:br>
              <a:rPr lang="en-US" sz="2800" b="0" i="0" u="none" strike="noStrike" baseline="0" dirty="0"/>
            </a:br>
            <a:endParaRPr lang="en-US" sz="2800" b="0" i="0" u="none" strike="noStrike" baseline="0" dirty="0"/>
          </a:p>
          <a:p>
            <a:pPr marL="342900" marR="0" indent="-228600">
              <a:lnSpc>
                <a:spcPct val="90000"/>
              </a:lnSpc>
              <a:buFont typeface="Arial" panose="020B0604020202020204" pitchFamily="34" charset="0"/>
              <a:buChar char="•"/>
            </a:pPr>
            <a:r>
              <a:rPr lang="en-US" sz="2800" b="0" i="0" u="none" strike="noStrike" baseline="0" dirty="0"/>
              <a:t>Respond to inquiries on eligibility to facilitate local discussions among stakeholders on specific projects.</a:t>
            </a:r>
            <a:br>
              <a:rPr lang="en-US" sz="2800" b="0" i="0" u="none" strike="noStrike" baseline="0" dirty="0"/>
            </a:br>
            <a:endParaRPr lang="en-US" sz="2800" b="0" i="0" u="none" strike="noStrike" baseline="0" dirty="0"/>
          </a:p>
          <a:p>
            <a:pPr marL="342900" marR="0" indent="-228600">
              <a:lnSpc>
                <a:spcPct val="90000"/>
              </a:lnSpc>
              <a:buFont typeface="Arial" panose="020B0604020202020204" pitchFamily="34" charset="0"/>
              <a:buChar char="•"/>
            </a:pPr>
            <a:r>
              <a:rPr lang="en-US" sz="2800" b="0" i="0" u="none" strike="noStrike" baseline="0" dirty="0"/>
              <a:t>Provide other assistance as needed from local communities in coordination with VLCT.</a:t>
            </a:r>
            <a:br>
              <a:rPr lang="en-US" sz="2800" b="0" i="0" u="none" strike="noStrike" baseline="0" dirty="0"/>
            </a:br>
            <a:endParaRPr lang="en-US" sz="2800" b="0" i="0" u="none" strike="noStrike" baseline="0" dirty="0"/>
          </a:p>
          <a:p>
            <a:pPr marL="342900" marR="0" indent="-228600">
              <a:lnSpc>
                <a:spcPct val="90000"/>
              </a:lnSpc>
              <a:buFont typeface="Arial" panose="020B0604020202020204" pitchFamily="34" charset="0"/>
              <a:buChar char="•"/>
            </a:pPr>
            <a:r>
              <a:rPr lang="en-US" sz="2800" b="0" i="0" u="none" strike="noStrike" baseline="0" dirty="0"/>
              <a:t>Work with VLCT, regional development corporations, and private consultants working with municipalities to ensure needs of local communities are met, especially related to project development and management.</a:t>
            </a:r>
          </a:p>
          <a:p>
            <a:pPr marL="114300" marR="0">
              <a:lnSpc>
                <a:spcPct val="90000"/>
              </a:lnSpc>
            </a:pPr>
            <a:endParaRPr lang="en-US" sz="2800" b="0" i="0" u="none" strike="noStrike" baseline="0" dirty="0"/>
          </a:p>
          <a:p>
            <a:pPr marL="342900" marR="0" indent="-228600">
              <a:lnSpc>
                <a:spcPct val="90000"/>
              </a:lnSpc>
              <a:buFont typeface="Arial" panose="020B0604020202020204" pitchFamily="34" charset="0"/>
              <a:buChar char="•"/>
            </a:pPr>
            <a:r>
              <a:rPr lang="en-US" sz="2800" b="0" i="0" u="none" strike="noStrike" baseline="0" dirty="0"/>
              <a:t>For more information on the State of Vermont’s 11 Regional Planning Commissions visit:  </a:t>
            </a:r>
            <a:r>
              <a:rPr lang="en-US" sz="2800" b="0" i="0" u="none" strike="noStrike" baseline="0" dirty="0">
                <a:solidFill>
                  <a:srgbClr val="004B87"/>
                </a:solidFill>
                <a:hlinkClick r:id="rId3">
                  <a:extLst>
                    <a:ext uri="{A12FA001-AC4F-418D-AE19-62706E023703}">
                      <ahyp:hlinkClr xmlns:ahyp="http://schemas.microsoft.com/office/drawing/2018/hyperlinkcolor" val="tx"/>
                    </a:ext>
                  </a:extLst>
                </a:hlinkClick>
              </a:rPr>
              <a:t>www.vapda.org</a:t>
            </a:r>
            <a:br>
              <a:rPr lang="en-US" sz="2800" b="0" i="0" u="none" strike="noStrike" baseline="0" dirty="0"/>
            </a:br>
            <a:endParaRPr lang="en-US" sz="2800" b="0" i="0" u="none" strike="noStrike" baseline="0" dirty="0"/>
          </a:p>
          <a:p>
            <a:pPr indent="-228600">
              <a:lnSpc>
                <a:spcPct val="90000"/>
              </a:lnSpc>
              <a:spcBef>
                <a:spcPts val="1200"/>
              </a:spcBef>
              <a:spcAft>
                <a:spcPts val="1200"/>
              </a:spcAft>
              <a:buFont typeface="Arial" panose="020B0604020202020204" pitchFamily="34" charset="0"/>
              <a:buChar char="•"/>
            </a:pPr>
            <a:endParaRPr lang="en-US" sz="1700" dirty="0"/>
          </a:p>
        </p:txBody>
      </p:sp>
      <p:pic>
        <p:nvPicPr>
          <p:cNvPr id="12" name="Picture 11" descr="Map&#10;&#10;Description automatically generated">
            <a:extLst>
              <a:ext uri="{FF2B5EF4-FFF2-40B4-BE49-F238E27FC236}">
                <a16:creationId xmlns:a16="http://schemas.microsoft.com/office/drawing/2014/main" id="{7AD3CF4A-8959-47A3-A258-274ACFE0B5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5199" y="701094"/>
            <a:ext cx="6333735" cy="8199010"/>
          </a:xfrm>
          <a:prstGeom prst="rect">
            <a:avLst/>
          </a:prstGeom>
          <a:ln>
            <a:solidFill>
              <a:schemeClr val="tx1"/>
            </a:solidFill>
          </a:ln>
          <a:effectLst>
            <a:outerShdw blurRad="292100" dist="139700" dir="2700000" algn="tl" rotWithShape="0">
              <a:srgbClr val="333333">
                <a:alpha val="65000"/>
              </a:srgbClr>
            </a:outerShdw>
          </a:effectLst>
        </p:spPr>
      </p:pic>
      <p:sp>
        <p:nvSpPr>
          <p:cNvPr id="15" name="Rectangle 18">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9601198"/>
            <a:ext cx="18288000" cy="68516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20">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57900" y="9601198"/>
            <a:ext cx="12230097" cy="685158"/>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BA74A8-334E-4913-A5E1-0AEEDE990C1A}"/>
              </a:ext>
            </a:extLst>
          </p:cNvPr>
          <p:cNvSpPr/>
          <p:nvPr/>
        </p:nvSpPr>
        <p:spPr>
          <a:xfrm>
            <a:off x="-1143000" y="10287000"/>
            <a:ext cx="14208773" cy="11811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356EB1C-1B3C-44B5-B56E-1CC82FBE4268}"/>
              </a:ext>
            </a:extLst>
          </p:cNvPr>
          <p:cNvSpPr/>
          <p:nvPr/>
        </p:nvSpPr>
        <p:spPr>
          <a:xfrm>
            <a:off x="-4495800" y="974382"/>
            <a:ext cx="4495800" cy="1064611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1067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369D7F-4796-4415-BF5A-BD4667C84D1E}"/>
              </a:ext>
            </a:extLst>
          </p:cNvPr>
          <p:cNvPicPr preferRelativeResize="0">
            <a:picLocks/>
          </p:cNvPicPr>
          <p:nvPr/>
        </p:nvPicPr>
        <p:blipFill>
          <a:blip r:embed="rId2" cstate="print">
            <a:alphaModFix amt="50000"/>
            <a:extLst>
              <a:ext uri="{28A0092B-C50C-407E-A947-70E740481C1C}">
                <a14:useLocalDpi xmlns:a14="http://schemas.microsoft.com/office/drawing/2010/main" val="0"/>
              </a:ext>
            </a:extLst>
          </a:blip>
          <a:stretch>
            <a:fillRect/>
          </a:stretch>
        </p:blipFill>
        <p:spPr>
          <a:xfrm>
            <a:off x="-32657" y="0"/>
            <a:ext cx="18288000" cy="10287000"/>
          </a:xfrm>
          <a:prstGeom prst="rect">
            <a:avLst/>
          </a:prstGeom>
          <a:solidFill>
            <a:schemeClr val="dk2">
              <a:alpha val="70000"/>
            </a:schemeClr>
          </a:solidFill>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A3F7D172-7FA1-41F3-9A93-B766BBB4FD10}"/>
              </a:ext>
            </a:extLst>
          </p:cNvPr>
          <p:cNvSpPr/>
          <p:nvPr/>
        </p:nvSpPr>
        <p:spPr>
          <a:xfrm>
            <a:off x="-2797764" y="-6743700"/>
            <a:ext cx="22326600" cy="67437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7E82F50-5DFC-4C07-BB37-BC119B629A8C}"/>
              </a:ext>
            </a:extLst>
          </p:cNvPr>
          <p:cNvSpPr/>
          <p:nvPr/>
        </p:nvSpPr>
        <p:spPr>
          <a:xfrm>
            <a:off x="-6858001" y="-1585694"/>
            <a:ext cx="6560187" cy="1457779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30994948-91F2-45F3-9A1F-3FF6A7A61F8A}"/>
              </a:ext>
            </a:extLst>
          </p:cNvPr>
          <p:cNvSpPr/>
          <p:nvPr/>
        </p:nvSpPr>
        <p:spPr>
          <a:xfrm>
            <a:off x="18255343" y="-571500"/>
            <a:ext cx="6965924" cy="14577794"/>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766E5D9D-163B-4774-96BC-D56E2A81E60A}"/>
              </a:ext>
            </a:extLst>
          </p:cNvPr>
          <p:cNvSpPr/>
          <p:nvPr/>
        </p:nvSpPr>
        <p:spPr>
          <a:xfrm>
            <a:off x="-1752600" y="10536707"/>
            <a:ext cx="24536400" cy="1000988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10D7BF0A-653A-40ED-9B94-1D974C439CD6}"/>
              </a:ext>
            </a:extLst>
          </p:cNvPr>
          <p:cNvSpPr txBox="1"/>
          <p:nvPr/>
        </p:nvSpPr>
        <p:spPr>
          <a:xfrm>
            <a:off x="4229100" y="1127016"/>
            <a:ext cx="9829800" cy="7171194"/>
          </a:xfrm>
          <a:prstGeom prst="rect">
            <a:avLst/>
          </a:prstGeom>
          <a:solidFill>
            <a:srgbClr val="004B87">
              <a:alpha val="50000"/>
            </a:srgbClr>
          </a:solidFill>
          <a:effectLst>
            <a:glow rad="101600">
              <a:schemeClr val="bg1">
                <a:lumMod val="65000"/>
                <a:alpha val="40000"/>
              </a:schemeClr>
            </a:glow>
            <a:outerShdw blurRad="101600" dist="38100" dir="18600000" algn="bl" rotWithShape="0">
              <a:prstClr val="black">
                <a:alpha val="50000"/>
              </a:prstClr>
            </a:outerShdw>
            <a:softEdge rad="12700"/>
          </a:effectLst>
        </p:spPr>
        <p:style>
          <a:lnRef idx="0">
            <a:scrgbClr r="0" g="0" b="0"/>
          </a:lnRef>
          <a:fillRef idx="1001">
            <a:schemeClr val="dk2"/>
          </a:fillRef>
          <a:effectRef idx="0">
            <a:scrgbClr r="0" g="0" b="0"/>
          </a:effectRef>
          <a:fontRef idx="major"/>
        </p:style>
        <p:txBody>
          <a:bodyPr wrap="square" rtlCol="0">
            <a:spAutoFit/>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mj-ea"/>
                <a:cs typeface="+mj-cs"/>
              </a:rPr>
              <a:t>What We’ll Cover:</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Calibri"/>
                <a:ea typeface="+mj-ea"/>
                <a:cs typeface="Arial" panose="020B0604020202020204" pitchFamily="34" charset="0"/>
              </a:rPr>
              <a:t>Background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j-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Calibri"/>
                <a:ea typeface="+mj-ea"/>
                <a:cs typeface="Arial" panose="020B0604020202020204" pitchFamily="34" charset="0"/>
              </a:rPr>
              <a:t>Vermont’s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j-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Calibri"/>
                <a:ea typeface="+mj-ea"/>
                <a:cs typeface="Arial" panose="020B0604020202020204" pitchFamily="34" charset="0"/>
              </a:rPr>
              <a:t>Final Rule Basics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j-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Calibri"/>
                <a:ea typeface="+mj-ea"/>
                <a:cs typeface="Arial" panose="020B0604020202020204" pitchFamily="34" charset="0"/>
              </a:rPr>
              <a:t>Spending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white"/>
              </a:solidFill>
              <a:effectLst/>
              <a:uLnTx/>
              <a:uFillTx/>
              <a:latin typeface="Calibri"/>
              <a:ea typeface="+mj-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Calibri"/>
                <a:ea typeface="+mj-ea"/>
                <a:cs typeface="Arial" panose="020B0604020202020204" pitchFamily="34" charset="0"/>
              </a:rPr>
              <a:t>The “Standard Allowance”</a:t>
            </a:r>
          </a:p>
          <a:p>
            <a:pPr marR="0" lvl="0" algn="l" defTabSz="914400" rtl="0" eaLnBrk="1" fontAlgn="auto" latinLnBrk="0" hangingPunct="1">
              <a:lnSpc>
                <a:spcPct val="100000"/>
              </a:lnSpc>
              <a:spcBef>
                <a:spcPts val="0"/>
              </a:spcBef>
              <a:spcAft>
                <a:spcPts val="0"/>
              </a:spcAft>
              <a:buClrTx/>
              <a:buSzTx/>
              <a:tabLst/>
              <a:defRPr/>
            </a:pPr>
            <a:endParaRPr kumimoji="0" lang="en-US" sz="2000" b="1" i="0" u="none" strike="noStrike" kern="1200" cap="none" spc="0" normalizeH="0" baseline="0" noProof="0" dirty="0">
              <a:ln>
                <a:noFill/>
              </a:ln>
              <a:solidFill>
                <a:prstClr val="white"/>
              </a:solidFill>
              <a:effectLst/>
              <a:uLnTx/>
              <a:uFillTx/>
              <a:latin typeface="Calibri"/>
              <a:ea typeface="+mj-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dirty="0">
                <a:solidFill>
                  <a:prstClr val="white"/>
                </a:solidFill>
                <a:latin typeface="Calibri"/>
                <a:cs typeface="Arial" panose="020B0604020202020204" pitchFamily="34" charset="0"/>
              </a:rPr>
              <a:t>Planning Framework</a:t>
            </a:r>
            <a:endParaRPr kumimoji="0" lang="en-US" sz="3200" b="1" i="0" u="none" strike="noStrike" kern="1200" cap="none" spc="0" normalizeH="0" baseline="0" noProof="0" dirty="0">
              <a:ln>
                <a:noFill/>
              </a:ln>
              <a:solidFill>
                <a:prstClr val="white"/>
              </a:solidFill>
              <a:effectLst/>
              <a:uLnTx/>
              <a:uFillTx/>
              <a:latin typeface="Calibri"/>
              <a:ea typeface="+mj-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j-ea"/>
              <a:cs typeface="Arial" panose="020B0604020202020204" pitchFamily="34" charset="0"/>
            </a:endParaRPr>
          </a:p>
          <a:p>
            <a:pPr marL="457200" indent="-457200">
              <a:buFont typeface="Arial" panose="020B0604020202020204" pitchFamily="34" charset="0"/>
              <a:buChar char="•"/>
              <a:defRPr/>
            </a:pPr>
            <a:r>
              <a:rPr lang="en-US" sz="3200" b="1" dirty="0">
                <a:solidFill>
                  <a:prstClr val="white"/>
                </a:solidFill>
                <a:latin typeface="Calibri"/>
                <a:cs typeface="Arial" panose="020B0604020202020204" pitchFamily="34" charset="0"/>
              </a:rPr>
              <a:t>ARPA In Vermont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j-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Calibri"/>
                <a:ea typeface="+mj-ea"/>
                <a:cs typeface="Arial" panose="020B0604020202020204" pitchFamily="34" charset="0"/>
              </a:rPr>
              <a:t>VLCT and RPCs</a:t>
            </a:r>
            <a:endParaRPr kumimoji="0" lang="en-US" sz="3600" b="0" i="0" u="none" strike="noStrike" kern="1200" cap="none" spc="0" normalizeH="0" baseline="0" noProof="0" dirty="0">
              <a:ln>
                <a:noFill/>
              </a:ln>
              <a:solidFill>
                <a:srgbClr val="4F81BD">
                  <a:lumMod val="75000"/>
                </a:srgbClr>
              </a:solidFill>
              <a:effectLst/>
              <a:uLnTx/>
              <a:uFillTx/>
              <a:latin typeface="Calibri"/>
              <a:ea typeface="+mj-ea"/>
              <a:cs typeface="+mj-cs"/>
            </a:endParaRPr>
          </a:p>
        </p:txBody>
      </p:sp>
      <p:pic>
        <p:nvPicPr>
          <p:cNvPr id="14" name="Picture 13" descr="Graphical user interface, application, icon&#10;&#10;Description automatically generated">
            <a:extLst>
              <a:ext uri="{FF2B5EF4-FFF2-40B4-BE49-F238E27FC236}">
                <a16:creationId xmlns:a16="http://schemas.microsoft.com/office/drawing/2014/main" id="{52214417-3829-4C09-B17B-4C621BEE0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0" y="3050775"/>
            <a:ext cx="3261833" cy="4321515"/>
          </a:xfrm>
          <a:prstGeom prst="rect">
            <a:avLst/>
          </a:prstGeom>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E841F7FB-AC0C-4143-8CB1-1414A58C85DA}"/>
              </a:ext>
            </a:extLst>
          </p:cNvPr>
          <p:cNvPicPr>
            <a:picLocks noChangeAspect="1"/>
          </p:cNvPicPr>
          <p:nvPr/>
        </p:nvPicPr>
        <p:blipFill rotWithShape="1">
          <a:blip r:embed="rId3"/>
          <a:srcRect l="28878" r="9850" b="-1"/>
          <a:stretch/>
        </p:blipFill>
        <p:spPr>
          <a:xfrm>
            <a:off x="9283732" y="10"/>
            <a:ext cx="9004266" cy="10286990"/>
          </a:xfrm>
          <a:prstGeom prst="rect">
            <a:avLst/>
          </a:prstGeom>
          <a:effectLst/>
        </p:spPr>
      </p:pic>
      <p:pic>
        <p:nvPicPr>
          <p:cNvPr id="8" name="Picture 7">
            <a:extLst>
              <a:ext uri="{FF2B5EF4-FFF2-40B4-BE49-F238E27FC236}">
                <a16:creationId xmlns:a16="http://schemas.microsoft.com/office/drawing/2014/main" id="{4CCA1365-D5D7-45F7-85E8-DE45A5F30483}"/>
              </a:ext>
            </a:extLst>
          </p:cNvPr>
          <p:cNvPicPr>
            <a:picLocks noChangeAspect="1"/>
          </p:cNvPicPr>
          <p:nvPr/>
        </p:nvPicPr>
        <p:blipFill>
          <a:blip r:embed="rId4"/>
          <a:stretch>
            <a:fillRect/>
          </a:stretch>
        </p:blipFill>
        <p:spPr>
          <a:xfrm>
            <a:off x="8227233" y="8674665"/>
            <a:ext cx="914479" cy="1286367"/>
          </a:xfrm>
          <a:prstGeom prst="rect">
            <a:avLst/>
          </a:prstGeom>
        </p:spPr>
      </p:pic>
      <p:sp>
        <p:nvSpPr>
          <p:cNvPr id="6" name="Rectangle 5">
            <a:extLst>
              <a:ext uri="{FF2B5EF4-FFF2-40B4-BE49-F238E27FC236}">
                <a16:creationId xmlns:a16="http://schemas.microsoft.com/office/drawing/2014/main" id="{ABF62F66-5054-4024-99B2-F0398A10B3AF}"/>
              </a:ext>
            </a:extLst>
          </p:cNvPr>
          <p:cNvSpPr/>
          <p:nvPr/>
        </p:nvSpPr>
        <p:spPr>
          <a:xfrm>
            <a:off x="-3200400" y="974383"/>
            <a:ext cx="3200400" cy="67437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599F583-1FDE-403A-8160-C686F27EB700}"/>
              </a:ext>
            </a:extLst>
          </p:cNvPr>
          <p:cNvSpPr/>
          <p:nvPr/>
        </p:nvSpPr>
        <p:spPr>
          <a:xfrm>
            <a:off x="18288000" y="3695700"/>
            <a:ext cx="3200400" cy="67437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5036C6F2-0F5B-495D-ADA9-A7DCCCC3A5ED}"/>
              </a:ext>
            </a:extLst>
          </p:cNvPr>
          <p:cNvSpPr txBox="1"/>
          <p:nvPr/>
        </p:nvSpPr>
        <p:spPr>
          <a:xfrm>
            <a:off x="10571132" y="1805610"/>
            <a:ext cx="6345150" cy="5081246"/>
          </a:xfrm>
          <a:prstGeom prst="rect">
            <a:avLst/>
          </a:prstGeom>
        </p:spPr>
        <p:txBody>
          <a:bodyPr vert="horz" lIns="91440" tIns="45720" rIns="91440" bIns="4572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American Rescue Plan Act</a:t>
            </a:r>
          </a:p>
          <a:p>
            <a:pPr marL="0" marR="0" lvl="0" indent="0" algn="r" defTabSz="914400" rtl="0" eaLnBrk="1" fontAlgn="auto" latinLnBrk="0" hangingPunct="1">
              <a:lnSpc>
                <a:spcPct val="90000"/>
              </a:lnSpc>
              <a:spcBef>
                <a:spcPct val="0"/>
              </a:spcBef>
              <a:spcAft>
                <a:spcPts val="60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Calibri"/>
                <a:ea typeface="+mn-ea"/>
                <a:cs typeface="+mn-cs"/>
              </a:rPr>
              <a:t> </a:t>
            </a:r>
          </a:p>
        </p:txBody>
      </p:sp>
      <p:sp>
        <p:nvSpPr>
          <p:cNvPr id="15" name="TextBox 14">
            <a:extLst>
              <a:ext uri="{FF2B5EF4-FFF2-40B4-BE49-F238E27FC236}">
                <a16:creationId xmlns:a16="http://schemas.microsoft.com/office/drawing/2014/main" id="{613AF16D-10C9-41D7-99B9-131C148881BE}"/>
              </a:ext>
            </a:extLst>
          </p:cNvPr>
          <p:cNvSpPr txBox="1"/>
          <p:nvPr/>
        </p:nvSpPr>
        <p:spPr>
          <a:xfrm>
            <a:off x="457200" y="974383"/>
            <a:ext cx="8048975" cy="8678187"/>
          </a:xfrm>
          <a:prstGeom prst="rect">
            <a:avLst/>
          </a:prstGeom>
        </p:spPr>
        <p:txBody>
          <a:bodyPr vert="horz" lIns="91440" tIns="45720" rIns="91440" bIns="45720" rtlCol="0" anchor="ctr">
            <a:normAutofit/>
          </a:bodyPr>
          <a:lstStyle/>
          <a:p>
            <a:pPr marL="571500" marR="0" lvl="0" indent="-228600" algn="l" defTabSz="914400" rtl="0" eaLnBrk="1" fontAlgn="auto" latinLnBrk="0" hangingPunct="1">
              <a:lnSpc>
                <a:spcPct val="90000"/>
              </a:lnSpc>
              <a:spcBef>
                <a:spcPts val="1200"/>
              </a:spcBef>
              <a:spcAft>
                <a:spcPts val="120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004B87"/>
                </a:solidFill>
                <a:effectLst/>
                <a:uLnTx/>
                <a:uFillTx/>
                <a:latin typeface="Calibri"/>
                <a:ea typeface="+mn-ea"/>
                <a:cs typeface="+mn-cs"/>
              </a:rPr>
              <a:t>American Rescue Plan Act (ARPA) </a:t>
            </a:r>
            <a:r>
              <a:rPr kumimoji="0" lang="en-US" sz="3000" b="0" i="0" u="none" strike="noStrike" kern="1200" cap="none" spc="0" normalizeH="0" baseline="0" noProof="0" dirty="0">
                <a:ln>
                  <a:noFill/>
                </a:ln>
                <a:solidFill>
                  <a:prstClr val="black"/>
                </a:solidFill>
                <a:effectLst/>
                <a:uLnTx/>
                <a:uFillTx/>
                <a:latin typeface="Calibri"/>
                <a:ea typeface="+mn-ea"/>
                <a:cs typeface="+mn-cs"/>
              </a:rPr>
              <a:t>- $1.9 trillion stimulus package signed into law March 11, 2021</a:t>
            </a:r>
          </a:p>
          <a:p>
            <a:pPr marL="571500" marR="0" lvl="0" indent="-228600" algn="l" defTabSz="914400" rtl="0" eaLnBrk="1" fontAlgn="auto" latinLnBrk="0" hangingPunct="1">
              <a:lnSpc>
                <a:spcPct val="90000"/>
              </a:lnSpc>
              <a:spcBef>
                <a:spcPts val="1200"/>
              </a:spcBef>
              <a:spcAft>
                <a:spcPts val="120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004B87"/>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Coronavirus State and Local Fiscal Recovery Funds </a:t>
            </a:r>
            <a:r>
              <a:rPr kumimoji="0" lang="en-US" sz="3000" b="0" i="0" u="none" strike="noStrike" kern="1200" cap="none" spc="0" normalizeH="0" baseline="0" noProof="0" dirty="0">
                <a:ln>
                  <a:noFill/>
                </a:ln>
                <a:solidFill>
                  <a:prstClr val="black"/>
                </a:solidFill>
                <a:effectLst/>
                <a:uLnTx/>
                <a:uFillTx/>
                <a:latin typeface="Calibri"/>
                <a:ea typeface="+mn-ea"/>
                <a:cs typeface="+mn-cs"/>
              </a:rPr>
              <a:t>(“CSLFRF” or “ARPA”) - $350 billion for eligible state, local, territorial and Tribal governments </a:t>
            </a:r>
          </a:p>
          <a:p>
            <a:pPr marL="571500" marR="0" lvl="0" indent="-228600" algn="l" defTabSz="914400" rtl="0" eaLnBrk="1" fontAlgn="auto" latinLnBrk="0" hangingPunct="1">
              <a:lnSpc>
                <a:spcPct val="90000"/>
              </a:lnSpc>
              <a:spcBef>
                <a:spcPts val="1200"/>
              </a:spcBef>
              <a:spcAft>
                <a:spcPts val="120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004B87"/>
                </a:solidFill>
                <a:effectLst/>
                <a:uLnTx/>
                <a:uFillTx/>
                <a:latin typeface="Calibri"/>
                <a:ea typeface="+mn-ea"/>
                <a:cs typeface="+mn-cs"/>
              </a:rPr>
              <a:t>Purpose</a:t>
            </a:r>
            <a:r>
              <a:rPr kumimoji="0" lang="en-US" sz="3000" b="0" i="0" u="none" strike="noStrike" kern="1200" cap="none" spc="0" normalizeH="0" baseline="0" noProof="0" dirty="0">
                <a:ln>
                  <a:noFill/>
                </a:ln>
                <a:solidFill>
                  <a:srgbClr val="004B87"/>
                </a:solidFill>
                <a:effectLst/>
                <a:uLnTx/>
                <a:uFillTx/>
                <a:latin typeface="Calibri"/>
                <a:ea typeface="+mn-ea"/>
                <a:cs typeface="+mn-cs"/>
              </a:rPr>
              <a:t> </a:t>
            </a:r>
            <a:r>
              <a:rPr kumimoji="0" lang="en-US" sz="3000" b="0" i="0" u="none" strike="noStrike" kern="1200" cap="none" spc="0" normalizeH="0" baseline="0" noProof="0" dirty="0">
                <a:ln>
                  <a:noFill/>
                </a:ln>
                <a:solidFill>
                  <a:prstClr val="black"/>
                </a:solidFill>
                <a:effectLst/>
                <a:uLnTx/>
                <a:uFillTx/>
                <a:latin typeface="Calibri"/>
                <a:ea typeface="+mn-ea"/>
                <a:cs typeface="+mn-cs"/>
              </a:rPr>
              <a:t>– To support governments in their  response to and recovery from the COVID-19 public health emergency</a:t>
            </a:r>
          </a:p>
          <a:p>
            <a:pPr marL="571500" marR="0" lvl="0" indent="-228600" algn="l" defTabSz="914400" rtl="0" eaLnBrk="1" fontAlgn="auto" latinLnBrk="0" hangingPunct="1">
              <a:lnSpc>
                <a:spcPct val="90000"/>
              </a:lnSpc>
              <a:spcBef>
                <a:spcPts val="1200"/>
              </a:spcBef>
              <a:spcAft>
                <a:spcPts val="120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004B87"/>
                </a:solidFill>
                <a:effectLst/>
                <a:uLnTx/>
                <a:uFillTx/>
                <a:latin typeface="Calibri"/>
                <a:ea typeface="+mn-ea"/>
                <a:cs typeface="+mn-cs"/>
              </a:rPr>
              <a:t>U.S. Department of the Treasury </a:t>
            </a:r>
            <a:r>
              <a:rPr kumimoji="0" lang="en-US" sz="3000" b="0" i="0" u="none" strike="noStrike" kern="1200" cap="none" spc="0" normalizeH="0" baseline="0" noProof="0" dirty="0">
                <a:ln>
                  <a:noFill/>
                </a:ln>
                <a:solidFill>
                  <a:prstClr val="black"/>
                </a:solidFill>
                <a:effectLst/>
                <a:uLnTx/>
                <a:uFillTx/>
                <a:latin typeface="Calibri"/>
                <a:ea typeface="+mn-ea"/>
                <a:cs typeface="+mn-cs"/>
              </a:rPr>
              <a:t>(“Treasury”) will distribute the funding</a:t>
            </a:r>
          </a:p>
          <a:p>
            <a:pPr marL="571500" marR="0" lvl="0" indent="-228600" algn="l" defTabSz="914400" rtl="0" eaLnBrk="1" fontAlgn="auto" latinLnBrk="0" hangingPunct="1">
              <a:lnSpc>
                <a:spcPct val="90000"/>
              </a:lnSpc>
              <a:spcBef>
                <a:spcPts val="1200"/>
              </a:spcBef>
              <a:spcAft>
                <a:spcPts val="120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004B87"/>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Final Rule</a:t>
            </a:r>
            <a:r>
              <a:rPr kumimoji="0" lang="en-US" sz="3000" b="1" i="0" u="none" strike="noStrike" kern="1200" cap="none" spc="0" normalizeH="0" baseline="0" noProof="0" dirty="0">
                <a:ln>
                  <a:noFill/>
                </a:ln>
                <a:solidFill>
                  <a:srgbClr val="004B87"/>
                </a:solidFill>
                <a:effectLst/>
                <a:uLnTx/>
                <a:uFillTx/>
                <a:latin typeface="Calibri"/>
                <a:ea typeface="+mn-ea"/>
                <a:cs typeface="+mn-cs"/>
              </a:rPr>
              <a:t>, </a:t>
            </a:r>
            <a:r>
              <a:rPr kumimoji="0" lang="en-US" sz="3000" b="0" i="0" u="none" strike="noStrike" kern="1200" cap="none" spc="0" normalizeH="0" baseline="0" noProof="0" dirty="0">
                <a:ln>
                  <a:noFill/>
                </a:ln>
                <a:effectLst/>
                <a:uLnTx/>
                <a:uFillTx/>
                <a:latin typeface="Calibri"/>
                <a:ea typeface="+mn-ea"/>
                <a:cs typeface="+mn-cs"/>
              </a:rPr>
              <a:t>issued by Treasury on January 6, 2022 (replaces the “interim final rule”) lays out the requirements of CSLFRF/ARPA funding</a:t>
            </a:r>
            <a:endParaRPr lang="en-US" sz="3000" b="0" i="0" u="none" strike="noStrike" kern="1200" cap="none" spc="0" normalizeH="0" baseline="0" noProof="0" dirty="0">
              <a:ln>
                <a:noFill/>
              </a:ln>
              <a:effectLst/>
              <a:uLnTx/>
              <a:uFillTx/>
              <a:latin typeface="Calibri"/>
              <a:cs typeface="Calibri"/>
            </a:endParaRPr>
          </a:p>
          <a:p>
            <a:pPr marL="571500" marR="0" lvl="0" indent="-228600" algn="l" defTabSz="914400" rtl="0" eaLnBrk="1" fontAlgn="auto" latinLnBrk="0" hangingPunct="1">
              <a:lnSpc>
                <a:spcPct val="90000"/>
              </a:lnSpc>
              <a:spcBef>
                <a:spcPts val="1200"/>
              </a:spcBef>
              <a:spcAft>
                <a:spcPts val="12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9217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738"/>
            <a:ext cx="18287997" cy="2363932"/>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193285" y="52"/>
            <a:ext cx="6094715" cy="236461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61667" y="-7961666"/>
            <a:ext cx="2364669" cy="18288002"/>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38151" y="1479"/>
            <a:ext cx="6455133" cy="236319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A48767FE-65C2-45F1-8A6A-FA0DFEC3852A}"/>
              </a:ext>
            </a:extLst>
          </p:cNvPr>
          <p:cNvSpPr/>
          <p:nvPr/>
        </p:nvSpPr>
        <p:spPr>
          <a:xfrm>
            <a:off x="1049571" y="529740"/>
            <a:ext cx="10636950" cy="134787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ARPA – Vermont’s Share</a:t>
            </a:r>
            <a:br>
              <a:rPr kumimoji="0" lang="en-US" sz="2900" b="1" i="0" u="none" strike="noStrike" kern="1200" cap="none" spc="0" normalizeH="0" baseline="0" noProof="0" dirty="0">
                <a:ln>
                  <a:noFill/>
                </a:ln>
                <a:solidFill>
                  <a:srgbClr val="FFFFFF"/>
                </a:solidFill>
                <a:effectLst/>
                <a:uLnTx/>
                <a:uFillTx/>
                <a:latin typeface="Calibri"/>
                <a:ea typeface="+mn-ea"/>
                <a:cs typeface="+mn-cs"/>
              </a:rPr>
            </a:br>
            <a:endParaRPr kumimoji="0" lang="en-US" sz="2900" b="1" i="0" u="none" strike="noStrike" kern="1200" cap="none" spc="0" normalizeH="0" baseline="0" noProof="0" dirty="0">
              <a:ln>
                <a:noFill/>
              </a:ln>
              <a:solidFill>
                <a:srgbClr val="FFFFFF"/>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D1D6A2AB-8A6E-4D5D-9E5C-2E1BC1759E9A}"/>
              </a:ext>
            </a:extLst>
          </p:cNvPr>
          <p:cNvPicPr>
            <a:picLocks noChangeAspect="1"/>
          </p:cNvPicPr>
          <p:nvPr/>
        </p:nvPicPr>
        <p:blipFill>
          <a:blip r:embed="rId3"/>
          <a:stretch>
            <a:fillRect/>
          </a:stretch>
        </p:blipFill>
        <p:spPr>
          <a:xfrm>
            <a:off x="247148" y="2717670"/>
            <a:ext cx="9963651" cy="5480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A picture containing text&#10;&#10;Description automatically generated">
            <a:extLst>
              <a:ext uri="{FF2B5EF4-FFF2-40B4-BE49-F238E27FC236}">
                <a16:creationId xmlns:a16="http://schemas.microsoft.com/office/drawing/2014/main" id="{3D6E4537-91AF-4B16-AD45-73E66A339FDA}"/>
              </a:ext>
            </a:extLst>
          </p:cNvPr>
          <p:cNvPicPr>
            <a:picLocks noChangeAspect="1"/>
          </p:cNvPicPr>
          <p:nvPr/>
        </p:nvPicPr>
        <p:blipFill rotWithShape="1">
          <a:blip r:embed="rId4">
            <a:extLst>
              <a:ext uri="{28A0092B-C50C-407E-A947-70E740481C1C}">
                <a14:useLocalDpi xmlns:a14="http://schemas.microsoft.com/office/drawing/2010/main" val="0"/>
              </a:ext>
            </a:extLst>
          </a:blip>
          <a:srcRect l="3000" t="1572"/>
          <a:stretch/>
        </p:blipFill>
        <p:spPr>
          <a:xfrm>
            <a:off x="10946999" y="2713729"/>
            <a:ext cx="7093853" cy="7216328"/>
          </a:xfrm>
          <a:prstGeom prst="rect">
            <a:avLst/>
          </a:prstGeom>
        </p:spPr>
      </p:pic>
      <p:sp>
        <p:nvSpPr>
          <p:cNvPr id="4" name="Rectangle 3">
            <a:extLst>
              <a:ext uri="{FF2B5EF4-FFF2-40B4-BE49-F238E27FC236}">
                <a16:creationId xmlns:a16="http://schemas.microsoft.com/office/drawing/2014/main" id="{5EAA1E13-7D8A-4E11-BCCE-570FFB272A90}"/>
              </a:ext>
            </a:extLst>
          </p:cNvPr>
          <p:cNvSpPr/>
          <p:nvPr/>
        </p:nvSpPr>
        <p:spPr>
          <a:xfrm>
            <a:off x="228600" y="1827093"/>
            <a:ext cx="4655712" cy="6632814"/>
          </a:xfrm>
          <a:prstGeom prst="rect">
            <a:avLst/>
          </a:prstGeom>
        </p:spPr>
        <p:txBody>
          <a:bodyPr vert="horz" lIns="91440" tIns="45720" rIns="91440" bIns="45720" rtlCol="0" anchor="t">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br>
              <a:rPr kumimoji="0" lang="en-US" sz="6000" b="0" i="0" u="none" strike="noStrike" kern="1200" cap="none" spc="0" normalizeH="0" baseline="0" noProof="0" dirty="0">
                <a:ln>
                  <a:noFill/>
                </a:ln>
                <a:solidFill>
                  <a:srgbClr val="004B87"/>
                </a:solidFill>
                <a:effectLst/>
                <a:uLnTx/>
                <a:uFillTx/>
                <a:latin typeface="Trebuchet MS" panose="020B0603020202020204" pitchFamily="34" charset="0"/>
                <a:ea typeface="+mn-ea"/>
                <a:cs typeface="+mn-cs"/>
              </a:rPr>
            </a:br>
            <a:br>
              <a:rPr kumimoji="0" lang="en-US" sz="6000" b="1" i="0" u="none" strike="noStrike" kern="1200" cap="none" spc="0" normalizeH="0" baseline="0" noProof="0" dirty="0">
                <a:ln>
                  <a:noFill/>
                </a:ln>
                <a:solidFill>
                  <a:srgbClr val="004B87"/>
                </a:solidFill>
                <a:effectLst/>
                <a:uLnTx/>
                <a:uFillTx/>
                <a:latin typeface="Trebuchet MS" panose="020B0603020202020204" pitchFamily="34" charset="0"/>
                <a:ea typeface="+mn-ea"/>
                <a:cs typeface="+mn-cs"/>
              </a:rPr>
            </a:br>
            <a:endParaRPr kumimoji="0" lang="en-US" sz="6000" b="1" i="0" u="none" strike="noStrike" kern="1200" cap="none" spc="0" normalizeH="0" baseline="0" noProof="0" dirty="0">
              <a:ln>
                <a:noFill/>
              </a:ln>
              <a:solidFill>
                <a:srgbClr val="004B87"/>
              </a:solidFill>
              <a:effectLst/>
              <a:uLnTx/>
              <a:uFillTx/>
              <a:latin typeface="Trebuchet MS" panose="020B0603020202020204" pitchFamily="34" charset="0"/>
              <a:ea typeface="+mn-ea"/>
              <a:cs typeface="+mn-cs"/>
            </a:endParaRPr>
          </a:p>
        </p:txBody>
      </p:sp>
      <p:sp>
        <p:nvSpPr>
          <p:cNvPr id="23" name="TextBox 22">
            <a:extLst>
              <a:ext uri="{FF2B5EF4-FFF2-40B4-BE49-F238E27FC236}">
                <a16:creationId xmlns:a16="http://schemas.microsoft.com/office/drawing/2014/main" id="{F98E1D23-4929-45BE-8D31-D2C21CDACFF2}"/>
              </a:ext>
            </a:extLst>
          </p:cNvPr>
          <p:cNvSpPr txBox="1"/>
          <p:nvPr/>
        </p:nvSpPr>
        <p:spPr>
          <a:xfrm>
            <a:off x="-15374" y="8606618"/>
            <a:ext cx="10226173" cy="1477328"/>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County money has been reallocated to municipalities.  Payments (local and county) can be found by  clicking</a:t>
            </a: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2800" b="1" i="0" u="none" strike="noStrike" kern="1200" cap="none" spc="0" normalizeH="0" baseline="0" noProof="0" dirty="0">
                <a:ln>
                  <a:noFill/>
                </a:ln>
                <a:solidFill>
                  <a:srgbClr val="004B87"/>
                </a:solidFill>
                <a:effectLst/>
                <a:uLnTx/>
                <a:uFillTx/>
                <a:latin typeface="Calibri"/>
                <a:ea typeface="+mn-ea"/>
                <a:cs typeface="Arial" panose="020B0604020202020204" pitchFamily="34" charset="0"/>
                <a:hlinkClick r:id="rId5">
                  <a:extLst>
                    <a:ext uri="{A12FA001-AC4F-418D-AE19-62706E023703}">
                      <ahyp:hlinkClr xmlns:ahyp="http://schemas.microsoft.com/office/drawing/2018/hyperlinkcolor" val="tx"/>
                    </a:ext>
                  </a:extLst>
                </a:hlinkClick>
              </a:rPr>
              <a:t>HERE</a:t>
            </a:r>
            <a:r>
              <a:rPr kumimoji="0" lang="en-US" sz="1600" b="1"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rPr>
              <a: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Only half the State money has been allocated.  The remaining half will be allocated during the 2022</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legislative session.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79C3F3FB-93D1-47FC-A3C9-5394EC7A95AB}"/>
              </a:ext>
            </a:extLst>
          </p:cNvPr>
          <p:cNvPicPr>
            <a:picLocks noChangeAspect="1"/>
          </p:cNvPicPr>
          <p:nvPr/>
        </p:nvPicPr>
        <p:blipFill>
          <a:blip r:embed="rId6"/>
          <a:stretch>
            <a:fillRect/>
          </a:stretch>
        </p:blipFill>
        <p:spPr>
          <a:xfrm>
            <a:off x="17220685" y="9105900"/>
            <a:ext cx="714170" cy="1004599"/>
          </a:xfrm>
          <a:prstGeom prst="rect">
            <a:avLst/>
          </a:prstGeom>
        </p:spPr>
      </p:pic>
    </p:spTree>
    <p:extLst>
      <p:ext uri="{BB962C8B-B14F-4D97-AF65-F5344CB8AC3E}">
        <p14:creationId xmlns:p14="http://schemas.microsoft.com/office/powerpoint/2010/main" val="231596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4F89B27-B7A2-4369-BB49-8CB28531CA0C}"/>
              </a:ext>
            </a:extLst>
          </p:cNvPr>
          <p:cNvSpPr txBox="1"/>
          <p:nvPr/>
        </p:nvSpPr>
        <p:spPr>
          <a:xfrm>
            <a:off x="152400" y="943540"/>
            <a:ext cx="5484125" cy="8351837"/>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004B87"/>
                </a:solidFill>
                <a:effectLst/>
                <a:uLnTx/>
                <a:uFillTx/>
                <a:latin typeface="Trebuchet MS" panose="020B0603020202020204" pitchFamily="34" charset="0"/>
                <a:ea typeface="+mn-ea"/>
                <a:cs typeface="+mn-cs"/>
              </a:rPr>
              <a:t>The </a:t>
            </a: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004B87"/>
                </a:solidFill>
                <a:effectLst/>
                <a:uLnTx/>
                <a:uFillTx/>
                <a:latin typeface="Trebuchet MS" panose="020B0603020202020204" pitchFamily="34" charset="0"/>
                <a:ea typeface="+mn-ea"/>
                <a:cs typeface="+mn-cs"/>
              </a:rPr>
              <a:t>Final Rule  </a:t>
            </a: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004B87"/>
                </a:solidFill>
                <a:effectLst/>
                <a:uLnTx/>
                <a:uFillTx/>
                <a:latin typeface="Trebuchet MS" panose="020B0603020202020204" pitchFamily="34" charset="0"/>
                <a:ea typeface="+mn-ea"/>
                <a:cs typeface="+mn-cs"/>
              </a:rPr>
              <a:t>General Information </a:t>
            </a:r>
          </a:p>
        </p:txBody>
      </p:sp>
      <p:sp>
        <p:nvSpPr>
          <p:cNvPr id="6" name="Rectangle 5">
            <a:extLst>
              <a:ext uri="{FF2B5EF4-FFF2-40B4-BE49-F238E27FC236}">
                <a16:creationId xmlns:a16="http://schemas.microsoft.com/office/drawing/2014/main" id="{ABF62F66-5054-4024-99B2-F0398A10B3AF}"/>
              </a:ext>
            </a:extLst>
          </p:cNvPr>
          <p:cNvSpPr/>
          <p:nvPr/>
        </p:nvSpPr>
        <p:spPr>
          <a:xfrm>
            <a:off x="-3200400" y="974383"/>
            <a:ext cx="3200400" cy="67437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2"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8599F583-1FDE-403A-8160-C686F27EB700}"/>
              </a:ext>
            </a:extLst>
          </p:cNvPr>
          <p:cNvSpPr/>
          <p:nvPr/>
        </p:nvSpPr>
        <p:spPr>
          <a:xfrm>
            <a:off x="18288001" y="3695702"/>
            <a:ext cx="3200400" cy="67437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2"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22" name="TextBox 12">
            <a:extLst>
              <a:ext uri="{FF2B5EF4-FFF2-40B4-BE49-F238E27FC236}">
                <a16:creationId xmlns:a16="http://schemas.microsoft.com/office/drawing/2014/main" id="{D62DB5D2-0A7F-40F7-B87F-8D6EB3663DA7}"/>
              </a:ext>
            </a:extLst>
          </p:cNvPr>
          <p:cNvGraphicFramePr/>
          <p:nvPr>
            <p:extLst>
              <p:ext uri="{D42A27DB-BD31-4B8C-83A1-F6EECF244321}">
                <p14:modId xmlns:p14="http://schemas.microsoft.com/office/powerpoint/2010/main" val="994214664"/>
              </p:ext>
            </p:extLst>
          </p:nvPr>
        </p:nvGraphicFramePr>
        <p:xfrm>
          <a:off x="6086901" y="419100"/>
          <a:ext cx="10943799" cy="9552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8AC4C469-3A76-4F99-9EC4-A0E86F13DACA}"/>
              </a:ext>
            </a:extLst>
          </p:cNvPr>
          <p:cNvPicPr>
            <a:picLocks noChangeAspect="1"/>
          </p:cNvPicPr>
          <p:nvPr/>
        </p:nvPicPr>
        <p:blipFill>
          <a:blip r:embed="rId8"/>
          <a:stretch>
            <a:fillRect/>
          </a:stretch>
        </p:blipFill>
        <p:spPr>
          <a:xfrm>
            <a:off x="345120" y="8966823"/>
            <a:ext cx="714170" cy="1004599"/>
          </a:xfrm>
          <a:prstGeom prst="rect">
            <a:avLst/>
          </a:prstGeom>
        </p:spPr>
      </p:pic>
    </p:spTree>
    <p:extLst>
      <p:ext uri="{BB962C8B-B14F-4D97-AF65-F5344CB8AC3E}">
        <p14:creationId xmlns:p14="http://schemas.microsoft.com/office/powerpoint/2010/main" val="48252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AutoShape 3"/>
          <p:cNvSpPr/>
          <p:nvPr/>
        </p:nvSpPr>
        <p:spPr>
          <a:xfrm rot="-2700000">
            <a:off x="16611852" y="-760044"/>
            <a:ext cx="91768" cy="4807304"/>
          </a:xfrm>
          <a:prstGeom prst="rect">
            <a:avLst/>
          </a:prstGeom>
          <a:solidFill>
            <a:srgbClr val="FFFFFF"/>
          </a:solidFill>
        </p:spPr>
      </p:sp>
      <p:grpSp>
        <p:nvGrpSpPr>
          <p:cNvPr id="4" name="Group 4"/>
          <p:cNvGrpSpPr/>
          <p:nvPr/>
        </p:nvGrpSpPr>
        <p:grpSpPr>
          <a:xfrm rot="-10800000">
            <a:off x="15304841" y="-23586"/>
            <a:ext cx="2983159" cy="2978386"/>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FFFF"/>
            </a:solidFill>
          </p:spPr>
        </p:sp>
      </p:grpSp>
      <p:pic>
        <p:nvPicPr>
          <p:cNvPr id="16" name="Picture 15" descr="A picture containing text, clipart&#10;&#10;Description automatically generated">
            <a:extLst>
              <a:ext uri="{FF2B5EF4-FFF2-40B4-BE49-F238E27FC236}">
                <a16:creationId xmlns:a16="http://schemas.microsoft.com/office/drawing/2014/main" id="{0C1868AF-F311-4C1A-AC55-52BC68ACD8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84213" y="156403"/>
            <a:ext cx="912654" cy="1286572"/>
          </a:xfrm>
          <a:prstGeom prst="rect">
            <a:avLst/>
          </a:prstGeom>
        </p:spPr>
      </p:pic>
      <p:sp>
        <p:nvSpPr>
          <p:cNvPr id="11" name="Rectangle 10">
            <a:extLst>
              <a:ext uri="{FF2B5EF4-FFF2-40B4-BE49-F238E27FC236}">
                <a16:creationId xmlns:a16="http://schemas.microsoft.com/office/drawing/2014/main" id="{54545112-A489-496A-99C4-9BE94C788D70}"/>
              </a:ext>
            </a:extLst>
          </p:cNvPr>
          <p:cNvSpPr/>
          <p:nvPr/>
        </p:nvSpPr>
        <p:spPr>
          <a:xfrm>
            <a:off x="291133" y="478341"/>
            <a:ext cx="15756550" cy="20005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4F81BD">
                    <a:lumMod val="75000"/>
                  </a:srgbClr>
                </a:solidFill>
                <a:effectLst/>
                <a:uLnTx/>
                <a:uFillTx/>
                <a:latin typeface="Trebuchet MS" panose="020B0603020202020204" pitchFamily="34" charset="0"/>
                <a:ea typeface="+mn-ea"/>
                <a:cs typeface="+mn-cs"/>
              </a:rPr>
              <a:t>What You </a:t>
            </a:r>
            <a:r>
              <a:rPr kumimoji="0" lang="en-US" sz="6000" b="1" i="0" u="sng" strike="noStrike" kern="1200" cap="none" spc="0" normalizeH="0" baseline="0" noProof="0">
                <a:ln>
                  <a:noFill/>
                </a:ln>
                <a:solidFill>
                  <a:srgbClr val="C00000"/>
                </a:solidFill>
                <a:effectLst/>
                <a:uLnTx/>
                <a:uFillTx/>
                <a:latin typeface="Trebuchet MS" panose="020B0603020202020204" pitchFamily="34" charset="0"/>
                <a:ea typeface="+mn-ea"/>
                <a:cs typeface="+mn-cs"/>
              </a:rPr>
              <a:t>CAN NOT</a:t>
            </a:r>
            <a:r>
              <a:rPr kumimoji="0" lang="en-US" sz="6000" b="1" i="0" u="none" strike="noStrike" kern="1200" cap="none" spc="0" normalizeH="0" baseline="0" noProof="0">
                <a:ln>
                  <a:noFill/>
                </a:ln>
                <a:solidFill>
                  <a:srgbClr val="FF0000"/>
                </a:solidFill>
                <a:effectLst/>
                <a:uLnTx/>
                <a:uFillTx/>
                <a:latin typeface="Trebuchet MS" panose="020B0603020202020204" pitchFamily="34" charset="0"/>
                <a:ea typeface="+mn-ea"/>
                <a:cs typeface="+mn-cs"/>
              </a:rPr>
              <a:t> </a:t>
            </a:r>
            <a:r>
              <a:rPr kumimoji="0" lang="en-US" sz="6000" b="1" i="0" u="none" strike="noStrike" kern="1200" cap="none" spc="0" normalizeH="0" baseline="0" noProof="0">
                <a:ln>
                  <a:noFill/>
                </a:ln>
                <a:solidFill>
                  <a:srgbClr val="4F81BD">
                    <a:lumMod val="75000"/>
                  </a:srgbClr>
                </a:solidFill>
                <a:effectLst/>
                <a:uLnTx/>
                <a:uFillTx/>
                <a:latin typeface="Trebuchet MS" panose="020B0603020202020204" pitchFamily="34" charset="0"/>
                <a:ea typeface="+mn-ea"/>
                <a:cs typeface="+mn-cs"/>
              </a:rPr>
              <a:t>Spend $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4F81BD">
                    <a:lumMod val="75000"/>
                  </a:srgbClr>
                </a:solidFill>
                <a:effectLst/>
                <a:uLnTx/>
                <a:uFillTx/>
                <a:latin typeface="Trebuchet MS" panose="020B0603020202020204" pitchFamily="34" charset="0"/>
                <a:ea typeface="+mn-ea"/>
                <a:cs typeface="+mn-cs"/>
              </a:rPr>
              <a:t>Changes Between the Interim Final Rule and the Final Rule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4F81BD">
                  <a:lumMod val="75000"/>
                </a:srgbClr>
              </a:solidFill>
              <a:effectLst/>
              <a:uLnTx/>
              <a:uFillTx/>
              <a:latin typeface="Trebuchet MS" panose="020B0603020202020204" pitchFamily="34" charset="0"/>
              <a:ea typeface="+mn-ea"/>
              <a:cs typeface="+mn-cs"/>
            </a:endParaRPr>
          </a:p>
        </p:txBody>
      </p:sp>
      <p:sp>
        <p:nvSpPr>
          <p:cNvPr id="12" name="Rectangle 11">
            <a:extLst>
              <a:ext uri="{FF2B5EF4-FFF2-40B4-BE49-F238E27FC236}">
                <a16:creationId xmlns:a16="http://schemas.microsoft.com/office/drawing/2014/main" id="{06632158-8341-4B78-BFBC-1C2F5A75F7B0}"/>
              </a:ext>
            </a:extLst>
          </p:cNvPr>
          <p:cNvSpPr/>
          <p:nvPr/>
        </p:nvSpPr>
        <p:spPr>
          <a:xfrm>
            <a:off x="1314270" y="2432292"/>
            <a:ext cx="15569473" cy="7417415"/>
          </a:xfrm>
          <a:prstGeom prst="rect">
            <a:avLst/>
          </a:prstGeom>
        </p:spPr>
        <p:txBody>
          <a:bodyPr wrap="square">
            <a:spAutoFit/>
          </a:bodyPr>
          <a:lstStyle/>
          <a:p>
            <a:pPr marL="457205" marR="0" lvl="1" indent="0" algn="l" defTabSz="914400" rtl="0" eaLnBrk="1" fontAlgn="auto" latinLnBrk="0" hangingPunct="1">
              <a:lnSpc>
                <a:spcPct val="100000"/>
              </a:lnSpc>
              <a:spcBef>
                <a:spcPts val="1200"/>
              </a:spcBef>
              <a:spcAft>
                <a:spcPts val="1200"/>
              </a:spcAft>
              <a:buClrTx/>
              <a:buSzTx/>
              <a:buFontTx/>
              <a:buNone/>
              <a:tabLst/>
              <a:defRPr/>
            </a:pPr>
            <a:r>
              <a:rPr kumimoji="0" lang="en-US" sz="4000" b="1" i="0" u="none" strike="noStrike" kern="1200" cap="none" spc="0" normalizeH="0" baseline="0" noProof="0" dirty="0">
                <a:ln>
                  <a:noFill/>
                </a:ln>
                <a:solidFill>
                  <a:srgbClr val="004B87"/>
                </a:solidFill>
                <a:effectLst/>
                <a:uLnTx/>
                <a:uFillTx/>
                <a:latin typeface="Calibri" panose="020F0502020204030204" pitchFamily="34" charset="0"/>
                <a:ea typeface="+mn-ea"/>
                <a:cs typeface="+mn-cs"/>
              </a:rPr>
              <a:t>You still cannot “</a:t>
            </a:r>
            <a:r>
              <a:rPr kumimoji="0" lang="en-US" sz="4000" b="1" i="1" u="sng" strike="noStrike" kern="1200" cap="none" spc="0" normalizeH="0" baseline="0" noProof="0" dirty="0">
                <a:ln>
                  <a:noFill/>
                </a:ln>
                <a:solidFill>
                  <a:srgbClr val="004B87"/>
                </a:solidFill>
                <a:effectLst/>
                <a:uLnTx/>
                <a:uFillTx/>
                <a:latin typeface="Calibri" panose="020F0502020204030204" pitchFamily="34" charset="0"/>
                <a:ea typeface="+mn-ea"/>
                <a:cs typeface="+mn-cs"/>
              </a:rPr>
              <a:t>directly</a:t>
            </a:r>
            <a:r>
              <a:rPr kumimoji="0" lang="en-US" sz="4000" b="1" i="1" u="none" strike="noStrike" kern="1200" cap="none" spc="0" normalizeH="0" baseline="0" noProof="0" dirty="0">
                <a:ln>
                  <a:noFill/>
                </a:ln>
                <a:solidFill>
                  <a:srgbClr val="004B87"/>
                </a:solidFill>
                <a:effectLst/>
                <a:uLnTx/>
                <a:uFillTx/>
                <a:latin typeface="Calibri" panose="020F0502020204030204" pitchFamily="34" charset="0"/>
                <a:ea typeface="+mn-ea"/>
                <a:cs typeface="+mn-cs"/>
              </a:rPr>
              <a:t>” </a:t>
            </a:r>
            <a:r>
              <a:rPr kumimoji="0" lang="en-US" sz="4000" b="1" i="0" u="none" strike="noStrike" kern="1200" cap="none" spc="0" normalizeH="0" baseline="0" noProof="0" dirty="0">
                <a:ln>
                  <a:noFill/>
                </a:ln>
                <a:solidFill>
                  <a:srgbClr val="004B87"/>
                </a:solidFill>
                <a:effectLst/>
                <a:uLnTx/>
                <a:uFillTx/>
                <a:latin typeface="Calibri" panose="020F0502020204030204" pitchFamily="34" charset="0"/>
                <a:ea typeface="+mn-ea"/>
                <a:cs typeface="+mn-cs"/>
              </a:rPr>
              <a:t>fund</a:t>
            </a:r>
            <a:r>
              <a:rPr kumimoji="0" lang="en-US" sz="4000" b="1" i="0" u="none" strike="noStrike" kern="1200" cap="none" spc="0" normalizeH="0" baseline="0" noProof="0" dirty="0">
                <a:ln>
                  <a:noFill/>
                </a:ln>
                <a:solidFill>
                  <a:srgbClr val="004B87"/>
                </a:solidFill>
                <a:effectLst/>
                <a:uLnTx/>
                <a:uFillTx/>
                <a:latin typeface="Calibri"/>
                <a:ea typeface="+mn-ea"/>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1371605" marR="0" lvl="3" indent="0" algn="l" defTabSz="914400" rtl="0" eaLnBrk="1" fontAlgn="auto" latinLnBrk="0" hangingPunct="1">
              <a:lnSpc>
                <a:spcPct val="100000"/>
              </a:lnSpc>
              <a:spcBef>
                <a:spcPts val="120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“Extraordinary” deposits into pension funds</a:t>
            </a:r>
          </a:p>
          <a:p>
            <a:pPr marL="1371605" marR="0" lvl="3" indent="0" algn="l" defTabSz="914400" rtl="0" eaLnBrk="1" fontAlgn="auto" latinLnBrk="0" hangingPunct="1">
              <a:lnSpc>
                <a:spcPct val="100000"/>
              </a:lnSpc>
              <a:spcBef>
                <a:spcPts val="120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Contributions to rainy day funds, reserve funds,  or satisfaction of a settlement or judgement</a:t>
            </a:r>
          </a:p>
          <a:p>
            <a:pPr marL="1371605" marR="0" lvl="3" indent="0" algn="l" defTabSz="914400" rtl="0" eaLnBrk="1" fontAlgn="auto" latinLnBrk="0" hangingPunct="1">
              <a:lnSpc>
                <a:spcPct val="100000"/>
              </a:lnSpc>
              <a:spcBef>
                <a:spcPts val="120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Outstanding Debt service</a:t>
            </a:r>
          </a:p>
          <a:p>
            <a:pPr marL="457205" marR="0" lvl="1" indent="0" algn="l" defTabSz="914400" rtl="0" eaLnBrk="1" fontAlgn="auto" latinLnBrk="0" hangingPunct="1">
              <a:lnSpc>
                <a:spcPct val="100000"/>
              </a:lnSpc>
              <a:spcBef>
                <a:spcPts val="1200"/>
              </a:spcBef>
              <a:spcAft>
                <a:spcPts val="1200"/>
              </a:spcAft>
              <a:buClrTx/>
              <a:buSzTx/>
              <a:buFontTx/>
              <a:buNone/>
              <a:tabLst/>
              <a:defRPr/>
            </a:pPr>
            <a:r>
              <a:rPr kumimoji="0" lang="en-US" sz="4000" b="1" i="0" u="none" strike="noStrike" kern="1200" cap="none" spc="0" normalizeH="0" baseline="0" noProof="0" dirty="0">
                <a:ln>
                  <a:noFill/>
                </a:ln>
                <a:solidFill>
                  <a:srgbClr val="004B87"/>
                </a:solidFill>
                <a:effectLst/>
                <a:uLnTx/>
                <a:uFillTx/>
                <a:latin typeface="Calibri"/>
                <a:ea typeface="+mn-ea"/>
                <a:cs typeface="Arial" panose="020B0604020202020204" pitchFamily="34" charset="0"/>
              </a:rPr>
              <a:t>But now you </a:t>
            </a:r>
            <a:r>
              <a:rPr kumimoji="0" lang="en-US" sz="4000" b="1" i="0" u="sng" strike="noStrike" kern="1200" cap="none" spc="0" normalizeH="0" baseline="0" noProof="0" dirty="0">
                <a:ln>
                  <a:noFill/>
                </a:ln>
                <a:solidFill>
                  <a:srgbClr val="004B87"/>
                </a:solidFill>
                <a:effectLst/>
                <a:uLnTx/>
                <a:uFillTx/>
                <a:latin typeface="Calibri"/>
                <a:ea typeface="+mn-ea"/>
                <a:cs typeface="Arial" panose="020B0604020202020204" pitchFamily="34" charset="0"/>
              </a:rPr>
              <a:t>can</a:t>
            </a:r>
            <a:r>
              <a:rPr kumimoji="0" lang="en-US" sz="4000" b="1" i="0" u="none" strike="noStrike" kern="1200" cap="none" spc="0" normalizeH="0" baseline="0" noProof="0" dirty="0">
                <a:ln>
                  <a:noFill/>
                </a:ln>
                <a:solidFill>
                  <a:srgbClr val="004B87"/>
                </a:solidFill>
                <a:effectLst/>
                <a:uLnTx/>
                <a:uFillTx/>
                <a:latin typeface="Calibri"/>
                <a:ea typeface="+mn-ea"/>
                <a:cs typeface="Arial" panose="020B0604020202020204" pitchFamily="34" charset="0"/>
              </a:rPr>
              <a:t> fund this:</a:t>
            </a:r>
          </a:p>
          <a:p>
            <a:pPr marL="1371605" marR="0" lvl="3" indent="0" algn="l" defTabSz="914400" rtl="0" eaLnBrk="1" fontAlgn="auto" latinLnBrk="0" hangingPunct="1">
              <a:lnSpc>
                <a:spcPct val="100000"/>
              </a:lnSpc>
              <a:spcBef>
                <a:spcPts val="1200"/>
              </a:spcBef>
              <a:spcAft>
                <a:spcPts val="12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Non-Federal Match is now allowed, explicitly for IIJA/BIL programs, but also generally as it is included under </a:t>
            </a:r>
            <a:r>
              <a:rPr kumimoji="0" lang="en-US" sz="2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Section G., page 368 of the </a:t>
            </a:r>
            <a:r>
              <a:rPr kumimoji="0" lang="en-US" sz="2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hlinkClick r:id="rId4"/>
              </a:rPr>
              <a:t>final rule</a:t>
            </a: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up to the amount of the recipient’s reduction in revenue; there is a new </a:t>
            </a:r>
            <a:r>
              <a:rPr kumimoji="0" lang="en-US" sz="2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hlinkClick r:id="rId5"/>
              </a:rPr>
              <a:t>Expenditure Category </a:t>
            </a:r>
            <a:r>
              <a:rPr kumimoji="0" lang="en-US"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for it – </a:t>
            </a:r>
            <a:r>
              <a:rPr kumimoji="0" lang="en-US" sz="28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6.2 Non-Federal Match for Other Federal Programs.  </a:t>
            </a:r>
            <a:endParaRPr kumimoji="0" lang="en-US" sz="6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1371605" marR="0" lvl="3" indent="0" algn="l" defTabSz="914400" rtl="0" eaLnBrk="1" fontAlgn="auto" latinLnBrk="0" hangingPunct="1">
              <a:lnSpc>
                <a:spcPct val="100000"/>
              </a:lnSpc>
              <a:spcBef>
                <a:spcPts val="1200"/>
              </a:spcBef>
              <a:spcAft>
                <a:spcPts val="1200"/>
              </a:spcAft>
              <a:buClrTx/>
              <a:buSzTx/>
              <a:buFontTx/>
              <a:buNone/>
              <a:tabLst/>
              <a:defRPr/>
            </a:pPr>
            <a:r>
              <a:rPr kumimoji="0" lang="en-US" sz="2800" b="1" i="1" u="none" strike="noStrike" kern="1200" cap="none" spc="0" normalizeH="0" baseline="0" noProof="0" dirty="0">
                <a:ln>
                  <a:noFill/>
                </a:ln>
                <a:solidFill>
                  <a:srgbClr val="004B87"/>
                </a:solidFill>
                <a:effectLst/>
                <a:uLnTx/>
                <a:uFillTx/>
                <a:latin typeface="Calibri"/>
                <a:ea typeface="+mn-ea"/>
                <a:cs typeface="Arial" panose="020B0604020202020204" pitchFamily="34" charset="0"/>
              </a:rPr>
              <a:t>(Why do we          this change? Because it allows towns to stretch their local ARPA awards!)</a:t>
            </a:r>
          </a:p>
          <a:p>
            <a:pPr marL="457205" marR="0" lvl="1" indent="0" algn="l" defTabSz="914400" rtl="0" eaLnBrk="1" fontAlgn="auto" latinLnBrk="0" hangingPunct="1">
              <a:lnSpc>
                <a:spcPct val="100000"/>
              </a:lnSpc>
              <a:spcBef>
                <a:spcPts val="1200"/>
              </a:spcBef>
              <a:spcAft>
                <a:spcPts val="12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9" name="Graphic 8" descr="Close with solid fill">
            <a:extLst>
              <a:ext uri="{FF2B5EF4-FFF2-40B4-BE49-F238E27FC236}">
                <a16:creationId xmlns:a16="http://schemas.microsoft.com/office/drawing/2014/main" id="{56C688E3-5F44-48B8-9217-14CB6429E2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60487" y="3169684"/>
            <a:ext cx="635147" cy="635147"/>
          </a:xfrm>
          <a:prstGeom prst="rect">
            <a:avLst/>
          </a:prstGeom>
        </p:spPr>
      </p:pic>
      <p:pic>
        <p:nvPicPr>
          <p:cNvPr id="15" name="Graphic 14" descr="Close with solid fill">
            <a:extLst>
              <a:ext uri="{FF2B5EF4-FFF2-40B4-BE49-F238E27FC236}">
                <a16:creationId xmlns:a16="http://schemas.microsoft.com/office/drawing/2014/main" id="{A5195B8B-7D09-437B-BD93-4DE2C005D1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60487" y="3890949"/>
            <a:ext cx="635147" cy="635147"/>
          </a:xfrm>
          <a:prstGeom prst="rect">
            <a:avLst/>
          </a:prstGeom>
        </p:spPr>
      </p:pic>
      <p:pic>
        <p:nvPicPr>
          <p:cNvPr id="14" name="Graphic 13" descr="Checkmark with solid fill">
            <a:extLst>
              <a:ext uri="{FF2B5EF4-FFF2-40B4-BE49-F238E27FC236}">
                <a16:creationId xmlns:a16="http://schemas.microsoft.com/office/drawing/2014/main" id="{14F97F39-728E-45A7-9DE7-D61719B895C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70787" y="6480047"/>
            <a:ext cx="635147" cy="635147"/>
          </a:xfrm>
          <a:prstGeom prst="rect">
            <a:avLst/>
          </a:prstGeom>
        </p:spPr>
      </p:pic>
      <p:pic>
        <p:nvPicPr>
          <p:cNvPr id="13" name="Graphic 12" descr="Close with solid fill">
            <a:extLst>
              <a:ext uri="{FF2B5EF4-FFF2-40B4-BE49-F238E27FC236}">
                <a16:creationId xmlns:a16="http://schemas.microsoft.com/office/drawing/2014/main" id="{1A56286F-90BD-4163-BAC2-60E7344507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60487" y="4617193"/>
            <a:ext cx="635147" cy="635147"/>
          </a:xfrm>
          <a:prstGeom prst="rect">
            <a:avLst/>
          </a:prstGeom>
        </p:spPr>
      </p:pic>
      <p:pic>
        <p:nvPicPr>
          <p:cNvPr id="6" name="Graphic 5" descr="Heart with solid fill">
            <a:extLst>
              <a:ext uri="{FF2B5EF4-FFF2-40B4-BE49-F238E27FC236}">
                <a16:creationId xmlns:a16="http://schemas.microsoft.com/office/drawing/2014/main" id="{40D78F12-35EE-4AEE-B9DC-2BCAFD61DB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90659" y="8279403"/>
            <a:ext cx="885824" cy="885824"/>
          </a:xfrm>
          <a:prstGeom prst="rect">
            <a:avLst/>
          </a:prstGeom>
        </p:spPr>
      </p:pic>
    </p:spTree>
    <p:extLst>
      <p:ext uri="{BB962C8B-B14F-4D97-AF65-F5344CB8AC3E}">
        <p14:creationId xmlns:p14="http://schemas.microsoft.com/office/powerpoint/2010/main" val="3508752811"/>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3DB914-2D11-4E31-9853-2DBF038395FE}"/>
              </a:ext>
            </a:extLst>
          </p:cNvPr>
          <p:cNvPicPr>
            <a:picLocks noChangeAspect="1"/>
          </p:cNvPicPr>
          <p:nvPr/>
        </p:nvPicPr>
        <p:blipFill>
          <a:blip r:embed="rId3"/>
          <a:stretch>
            <a:fillRect/>
          </a:stretch>
        </p:blipFill>
        <p:spPr>
          <a:xfrm>
            <a:off x="5040167" y="229183"/>
            <a:ext cx="5616866" cy="8019393"/>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474EE5DE-4ECA-48AE-894F-FC79BC00E905}"/>
              </a:ext>
            </a:extLst>
          </p:cNvPr>
          <p:cNvPicPr>
            <a:picLocks noChangeAspect="1"/>
          </p:cNvPicPr>
          <p:nvPr/>
        </p:nvPicPr>
        <p:blipFill>
          <a:blip r:embed="rId4"/>
          <a:stretch>
            <a:fillRect/>
          </a:stretch>
        </p:blipFill>
        <p:spPr>
          <a:xfrm>
            <a:off x="15621000" y="0"/>
            <a:ext cx="2667000" cy="2667000"/>
          </a:xfrm>
          <a:prstGeom prst="rect">
            <a:avLst/>
          </a:prstGeom>
        </p:spPr>
      </p:pic>
      <p:sp>
        <p:nvSpPr>
          <p:cNvPr id="13" name="Rectangle 12">
            <a:extLst>
              <a:ext uri="{FF2B5EF4-FFF2-40B4-BE49-F238E27FC236}">
                <a16:creationId xmlns:a16="http://schemas.microsoft.com/office/drawing/2014/main" id="{BE971F05-31F1-46C2-9370-91DFE302DC73}"/>
              </a:ext>
            </a:extLst>
          </p:cNvPr>
          <p:cNvSpPr/>
          <p:nvPr/>
        </p:nvSpPr>
        <p:spPr>
          <a:xfrm>
            <a:off x="364066" y="1200904"/>
            <a:ext cx="3988821" cy="406277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1" b="0" i="0" u="none" strike="noStrike" kern="1200" cap="none" spc="0" normalizeH="0" baseline="0" noProof="0">
                <a:ln>
                  <a:noFill/>
                </a:ln>
                <a:solidFill>
                  <a:prstClr val="black"/>
                </a:solidFill>
                <a:effectLst/>
                <a:uLnTx/>
                <a:uFillTx/>
                <a:latin typeface="Calibri"/>
                <a:ea typeface="+mn-ea"/>
                <a:cs typeface="+mn-cs"/>
              </a:rPr>
            </a:br>
            <a:r>
              <a:rPr kumimoji="0" lang="en-US" sz="6000" b="1" i="0" u="none" strike="noStrike" kern="1200" cap="none" spc="0" normalizeH="0" baseline="0" noProof="0">
                <a:ln>
                  <a:noFill/>
                </a:ln>
                <a:solidFill>
                  <a:srgbClr val="4F81BD">
                    <a:lumMod val="75000"/>
                  </a:srgbClr>
                </a:solidFill>
                <a:effectLst/>
                <a:uLnTx/>
                <a:uFillTx/>
                <a:latin typeface="Trebuchet MS" panose="020B0603020202020204" pitchFamily="34" charset="0"/>
                <a:ea typeface="+mn-ea"/>
                <a:cs typeface="+mn-cs"/>
              </a:rPr>
              <a:t>What You </a:t>
            </a:r>
            <a:r>
              <a:rPr kumimoji="0" lang="en-US" sz="6000" b="1" i="0" u="sng" strike="noStrike" kern="1200" cap="none" spc="0" normalizeH="0" baseline="0" noProof="0">
                <a:ln>
                  <a:noFill/>
                </a:ln>
                <a:solidFill>
                  <a:srgbClr val="00B050"/>
                </a:solidFill>
                <a:effectLst/>
                <a:uLnTx/>
                <a:uFillTx/>
                <a:latin typeface="Trebuchet MS" panose="020B0603020202020204" pitchFamily="34" charset="0"/>
                <a:ea typeface="+mn-ea"/>
                <a:cs typeface="+mn-cs"/>
              </a:rPr>
              <a:t>CAN</a:t>
            </a:r>
            <a:r>
              <a:rPr kumimoji="0" lang="en-US" sz="6000" b="1" i="0" u="none" strike="noStrike" kern="1200" cap="none" spc="0" normalizeH="0" baseline="0" noProof="0">
                <a:ln>
                  <a:noFill/>
                </a:ln>
                <a:solidFill>
                  <a:srgbClr val="4F81BD">
                    <a:lumMod val="75000"/>
                  </a:srgbClr>
                </a:solidFill>
                <a:effectLst/>
                <a:uLnTx/>
                <a:uFillTx/>
                <a:latin typeface="Trebuchet MS" panose="020B0603020202020204" pitchFamily="34" charset="0"/>
                <a:ea typeface="+mn-ea"/>
                <a:cs typeface="+mn-cs"/>
              </a:rPr>
              <a:t> Spend $ On</a:t>
            </a:r>
            <a:endParaRPr kumimoji="0" lang="en-US" sz="2400" b="1" i="0" u="none" strike="noStrike" kern="1200" cap="none" spc="0" normalizeH="0" baseline="0" noProof="0">
              <a:ln>
                <a:noFill/>
              </a:ln>
              <a:solidFill>
                <a:srgbClr val="4F81BD">
                  <a:lumMod val="75000"/>
                </a:srgbClr>
              </a:solidFill>
              <a:effectLst/>
              <a:uLnTx/>
              <a:uFillTx/>
              <a:latin typeface="Trebuchet MS" panose="020B0603020202020204" pitchFamily="34" charset="0"/>
              <a:ea typeface="+mn-ea"/>
              <a:cs typeface="+mn-cs"/>
            </a:endParaRPr>
          </a:p>
        </p:txBody>
      </p:sp>
      <p:pic>
        <p:nvPicPr>
          <p:cNvPr id="16" name="Picture 15" descr="A picture containing text, clipart&#10;&#10;Description automatically generated">
            <a:extLst>
              <a:ext uri="{FF2B5EF4-FFF2-40B4-BE49-F238E27FC236}">
                <a16:creationId xmlns:a16="http://schemas.microsoft.com/office/drawing/2014/main" id="{0C1868AF-F311-4C1A-AC55-52BC68ACD8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94020" y="67355"/>
            <a:ext cx="912654" cy="1286572"/>
          </a:xfrm>
          <a:prstGeom prst="rect">
            <a:avLst/>
          </a:prstGeom>
        </p:spPr>
      </p:pic>
      <p:sp>
        <p:nvSpPr>
          <p:cNvPr id="17" name="TextBox 16">
            <a:extLst>
              <a:ext uri="{FF2B5EF4-FFF2-40B4-BE49-F238E27FC236}">
                <a16:creationId xmlns:a16="http://schemas.microsoft.com/office/drawing/2014/main" id="{528B06D1-FCA5-4595-AF11-CBF078547692}"/>
              </a:ext>
            </a:extLst>
          </p:cNvPr>
          <p:cNvSpPr txBox="1"/>
          <p:nvPr/>
        </p:nvSpPr>
        <p:spPr>
          <a:xfrm>
            <a:off x="364066" y="8740948"/>
            <a:ext cx="875509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4B87"/>
                </a:solidFill>
                <a:effectLst/>
                <a:uLnTx/>
                <a:uFillTx/>
                <a:latin typeface="Calibri"/>
                <a:ea typeface="+mn-ea"/>
                <a:cs typeface="Arial" panose="020B0604020202020204" pitchFamily="34" charset="0"/>
              </a:rPr>
              <a:t>For most Vermont towns, all spending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4B87"/>
                </a:solidFill>
                <a:effectLst/>
                <a:uLnTx/>
                <a:uFillTx/>
                <a:latin typeface="Calibri"/>
                <a:ea typeface="+mn-ea"/>
                <a:cs typeface="Arial" panose="020B0604020202020204" pitchFamily="34" charset="0"/>
              </a:rPr>
              <a:t>will fall under this Expenditure Category…….</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51E3108F-3BC0-42C4-A3A6-C4865F0AC2DE}"/>
              </a:ext>
            </a:extLst>
          </p:cNvPr>
          <p:cNvPicPr>
            <a:picLocks noChangeAspect="1"/>
          </p:cNvPicPr>
          <p:nvPr/>
        </p:nvPicPr>
        <p:blipFill>
          <a:blip r:embed="rId6"/>
          <a:stretch>
            <a:fillRect/>
          </a:stretch>
        </p:blipFill>
        <p:spPr>
          <a:xfrm>
            <a:off x="8063343" y="1386947"/>
            <a:ext cx="5507976" cy="7841676"/>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54D7F1B-657D-4F93-A2BC-EA15874C830C}"/>
              </a:ext>
            </a:extLst>
          </p:cNvPr>
          <p:cNvPicPr>
            <a:picLocks noChangeAspect="1"/>
          </p:cNvPicPr>
          <p:nvPr/>
        </p:nvPicPr>
        <p:blipFill>
          <a:blip r:embed="rId7"/>
          <a:stretch>
            <a:fillRect/>
          </a:stretch>
        </p:blipFill>
        <p:spPr>
          <a:xfrm>
            <a:off x="11892323" y="2497164"/>
            <a:ext cx="6075081" cy="7444113"/>
          </a:xfrm>
          <a:prstGeom prst="rect">
            <a:avLst/>
          </a:prstGeom>
          <a:ln>
            <a:noFill/>
          </a:ln>
          <a:effectLst>
            <a:outerShdw blurRad="292100" dist="139700" dir="2700000" algn="tl" rotWithShape="0">
              <a:srgbClr val="333333">
                <a:alpha val="65000"/>
              </a:srgbClr>
            </a:outerShdw>
          </a:effectLst>
        </p:spPr>
      </p:pic>
      <p:sp>
        <p:nvSpPr>
          <p:cNvPr id="9" name="Arrow: Right 8">
            <a:extLst>
              <a:ext uri="{FF2B5EF4-FFF2-40B4-BE49-F238E27FC236}">
                <a16:creationId xmlns:a16="http://schemas.microsoft.com/office/drawing/2014/main" id="{5DD202C0-E4A0-4D66-A369-8C7D8F9AE486}"/>
              </a:ext>
            </a:extLst>
          </p:cNvPr>
          <p:cNvSpPr/>
          <p:nvPr/>
        </p:nvSpPr>
        <p:spPr>
          <a:xfrm rot="20518986">
            <a:off x="9095635" y="9025339"/>
            <a:ext cx="2819400" cy="7620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12520163"/>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useBgFill="1">
        <p:nvSpPr>
          <p:cNvPr id="31" name="Rectangle 3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8"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752605" y="1454577"/>
            <a:ext cx="5850535"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40" y="2099915"/>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5012C8EF-71AF-4BFB-AD83-AFA335F84457}"/>
              </a:ext>
            </a:extLst>
          </p:cNvPr>
          <p:cNvSpPr/>
          <p:nvPr/>
        </p:nvSpPr>
        <p:spPr>
          <a:xfrm>
            <a:off x="627337" y="1719283"/>
            <a:ext cx="4802049" cy="5081246"/>
          </a:xfrm>
          <a:prstGeom prst="rect">
            <a:avLst/>
          </a:prstGeom>
        </p:spPr>
        <p:txBody>
          <a:bodyPr vert="horz" lIns="91440" tIns="45720" rIns="91440" bIns="4572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br>
              <a:rPr kumimoji="0" lang="en-US" sz="5600" b="0" i="0" u="none" strike="noStrike" kern="1200" cap="none" spc="0" normalizeH="0" baseline="0" noProof="0">
                <a:ln>
                  <a:noFill/>
                </a:ln>
                <a:solidFill>
                  <a:srgbClr val="FFFFFF"/>
                </a:solidFill>
                <a:effectLst/>
                <a:uLnTx/>
                <a:uFillTx/>
                <a:latin typeface="Trebuchet MS" panose="020B0603020202020204" pitchFamily="34" charset="0"/>
                <a:ea typeface="+mn-ea"/>
                <a:cs typeface="+mn-cs"/>
              </a:rPr>
            </a:br>
            <a:r>
              <a:rPr kumimoji="0" lang="en-US" sz="5600" b="1" i="0" u="none" strike="noStrike" kern="1200" cap="none" spc="0" normalizeH="0" baseline="0" noProof="0">
                <a:ln>
                  <a:noFill/>
                </a:ln>
                <a:solidFill>
                  <a:srgbClr val="FFFFFF"/>
                </a:solidFill>
                <a:effectLst/>
                <a:uLnTx/>
                <a:uFillTx/>
                <a:latin typeface="Trebuchet MS" panose="020B0603020202020204" pitchFamily="34" charset="0"/>
                <a:ea typeface="+mn-ea"/>
                <a:cs typeface="+mn-cs"/>
              </a:rPr>
              <a:t>Expenditure Category 6</a:t>
            </a: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5600" b="1" i="1" u="none" strike="noStrike" kern="1200" cap="none" spc="0" normalizeH="0" baseline="0" noProof="0">
                <a:ln>
                  <a:noFill/>
                </a:ln>
                <a:solidFill>
                  <a:srgbClr val="FFFFFF"/>
                </a:solidFill>
                <a:effectLst/>
                <a:uLnTx/>
                <a:uFillTx/>
                <a:latin typeface="Trebuchet MS" panose="020B0603020202020204" pitchFamily="34" charset="0"/>
                <a:ea typeface="+mn-ea"/>
                <a:cs typeface="+mn-cs"/>
              </a:rPr>
              <a:t>Revenue Replacement</a:t>
            </a:r>
          </a:p>
        </p:txBody>
      </p:sp>
      <p:sp>
        <p:nvSpPr>
          <p:cNvPr id="8" name="TextBox 7">
            <a:extLst>
              <a:ext uri="{FF2B5EF4-FFF2-40B4-BE49-F238E27FC236}">
                <a16:creationId xmlns:a16="http://schemas.microsoft.com/office/drawing/2014/main" id="{8339AF5F-3DDB-4DFE-B83D-C85A4DCD4486}"/>
              </a:ext>
            </a:extLst>
          </p:cNvPr>
          <p:cNvSpPr txBox="1"/>
          <p:nvPr/>
        </p:nvSpPr>
        <p:spPr>
          <a:xfrm>
            <a:off x="6887498" y="1352241"/>
            <a:ext cx="9833021" cy="8319070"/>
          </a:xfrm>
          <a:prstGeom prst="rect">
            <a:avLst/>
          </a:prstGeom>
        </p:spPr>
        <p:txBody>
          <a:bodyPr vert="horz" lIns="91440" tIns="45720" rIns="91440" bIns="45720" rtlCol="0" anchor="ctr">
            <a:normAutofit lnSpcReduction="10000"/>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Recipients made “a </a:t>
            </a:r>
            <a:r>
              <a:rPr kumimoji="0" lang="en-US" sz="3200" b="1" i="1" u="none" strike="noStrike" kern="1200" cap="none" spc="0" normalizeH="0" baseline="0" noProof="0" dirty="0">
                <a:ln>
                  <a:noFill/>
                </a:ln>
                <a:solidFill>
                  <a:srgbClr val="004B87"/>
                </a:solidFill>
                <a:effectLst/>
                <a:uLnTx/>
                <a:uFillTx/>
                <a:latin typeface="Calibri"/>
                <a:ea typeface="+mn-ea"/>
                <a:cs typeface="+mn-cs"/>
              </a:rPr>
              <a:t>one-time, irrevocable election </a:t>
            </a:r>
            <a:r>
              <a:rPr kumimoji="0" lang="en-US" sz="3200" b="0" i="0" u="none" strike="noStrike" kern="1200" cap="none" spc="0" normalizeH="0" baseline="0" noProof="0" dirty="0">
                <a:ln>
                  <a:noFill/>
                </a:ln>
                <a:solidFill>
                  <a:prstClr val="black"/>
                </a:solidFill>
                <a:effectLst/>
                <a:uLnTx/>
                <a:uFillTx/>
                <a:latin typeface="Calibri"/>
                <a:ea typeface="+mn-ea"/>
                <a:cs typeface="+mn-cs"/>
              </a:rPr>
              <a:t>to utilize either the revenue loss formula or the </a:t>
            </a:r>
            <a:r>
              <a:rPr kumimoji="0" lang="en-US" sz="3200" b="1" i="1" u="none" strike="noStrike" kern="1200" cap="none" spc="0" normalizeH="0" baseline="0" noProof="0" dirty="0">
                <a:ln>
                  <a:noFill/>
                </a:ln>
                <a:solidFill>
                  <a:srgbClr val="004B87"/>
                </a:solidFill>
                <a:effectLst/>
                <a:uLnTx/>
                <a:uFillTx/>
                <a:latin typeface="Calibri"/>
                <a:ea typeface="+mn-ea"/>
                <a:cs typeface="+mn-cs"/>
              </a:rPr>
              <a:t>standard allowance</a:t>
            </a:r>
            <a:r>
              <a:rPr kumimoji="0" lang="en-US" sz="3200" b="0" i="0" u="none" strike="noStrike" kern="1200" cap="none" spc="0" normalizeH="0" baseline="0" noProof="0" dirty="0">
                <a:ln>
                  <a:noFill/>
                </a:ln>
                <a:solidFill>
                  <a:prstClr val="black"/>
                </a:solidFill>
                <a:effectLst/>
                <a:uLnTx/>
                <a:uFillTx/>
                <a:latin typeface="Calibri"/>
                <a:ea typeface="+mn-ea"/>
                <a:cs typeface="+mn-cs"/>
              </a:rPr>
              <a:t>” during the April 30, 2022, reporting period</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For NEUs, the </a:t>
            </a:r>
            <a:r>
              <a:rPr kumimoji="0" lang="en-US" sz="3200" b="1" i="1" u="none" strike="noStrike" kern="1200" cap="none" spc="0" normalizeH="0" baseline="0" noProof="0" dirty="0">
                <a:ln>
                  <a:noFill/>
                </a:ln>
                <a:solidFill>
                  <a:srgbClr val="004B87"/>
                </a:solidFill>
                <a:effectLst/>
                <a:uLnTx/>
                <a:uFillTx/>
                <a:latin typeface="Calibri"/>
                <a:ea typeface="+mn-ea"/>
                <a:cs typeface="+mn-cs"/>
              </a:rPr>
              <a:t>entire amount of your municipality’s ARPA award </a:t>
            </a:r>
            <a:r>
              <a:rPr kumimoji="0" lang="en-US" sz="3200" b="0" i="0" u="none" strike="noStrike" kern="1200" cap="none" spc="0" normalizeH="0" baseline="0" noProof="0" dirty="0">
                <a:ln>
                  <a:noFill/>
                </a:ln>
                <a:solidFill>
                  <a:prstClr val="black"/>
                </a:solidFill>
                <a:effectLst/>
                <a:uLnTx/>
                <a:uFillTx/>
                <a:latin typeface="Calibri"/>
                <a:ea typeface="+mn-ea"/>
                <a:cs typeface="+mn-cs"/>
              </a:rPr>
              <a:t>may be taken as “lost revenue”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Treasury </a:t>
            </a:r>
            <a:r>
              <a:rPr kumimoji="0" lang="en-US" sz="3200" b="0" i="0" u="none" strike="noStrike" kern="1200" cap="none" spc="0" normalizeH="0" baseline="0" noProof="0" dirty="0">
                <a:ln>
                  <a:noFill/>
                </a:ln>
                <a:solidFill>
                  <a:srgbClr val="004B87"/>
                </a:solidFill>
                <a:effectLst/>
                <a:uLnTx/>
                <a:uFillTx/>
                <a:latin typeface="Calibri"/>
                <a:ea typeface="+mn-ea"/>
                <a:cs typeface="+mn-cs"/>
              </a:rPr>
              <a:t>“</a:t>
            </a:r>
            <a:r>
              <a:rPr kumimoji="0" lang="en-US" sz="3200" b="1" i="1" u="none" strike="noStrike" kern="1200" cap="none" spc="0" normalizeH="0" baseline="0" noProof="0" dirty="0">
                <a:ln>
                  <a:noFill/>
                </a:ln>
                <a:solidFill>
                  <a:srgbClr val="004B87"/>
                </a:solidFill>
                <a:effectLst/>
                <a:uLnTx/>
                <a:uFillTx/>
                <a:latin typeface="Calibri"/>
                <a:ea typeface="+mn-ea"/>
                <a:cs typeface="+mn-cs"/>
              </a:rPr>
              <a:t>presumes</a:t>
            </a:r>
            <a:r>
              <a:rPr kumimoji="0" lang="en-US" sz="3200" b="0" i="0" u="none" strike="noStrike" kern="1200" cap="none" spc="0" normalizeH="0" baseline="0" noProof="0" dirty="0">
                <a:ln>
                  <a:noFill/>
                </a:ln>
                <a:solidFill>
                  <a:srgbClr val="004B87"/>
                </a:solidFill>
                <a:effectLst/>
                <a:uLnTx/>
                <a:uFillTx/>
                <a:latin typeface="Calibri"/>
                <a:ea typeface="+mn-ea"/>
                <a:cs typeface="+mn-cs"/>
              </a:rPr>
              <a:t>” </a:t>
            </a:r>
            <a:r>
              <a:rPr kumimoji="0" lang="en-US" sz="3200" b="0" i="0" u="none" strike="noStrike" kern="1200" cap="none" spc="0" normalizeH="0" baseline="0" noProof="0" dirty="0">
                <a:ln>
                  <a:noFill/>
                </a:ln>
                <a:solidFill>
                  <a:prstClr val="black"/>
                </a:solidFill>
                <a:effectLst/>
                <a:uLnTx/>
                <a:uFillTx/>
                <a:latin typeface="Calibri"/>
                <a:ea typeface="+mn-ea"/>
                <a:cs typeface="+mn-cs"/>
              </a:rPr>
              <a:t>this amount is revenue loss – there is no need to calculate, demonstrate or document it</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200" b="1" i="1" u="none" strike="noStrike" kern="1200" cap="none" spc="0" normalizeH="0" baseline="0" noProof="0" dirty="0">
              <a:ln>
                <a:noFill/>
              </a:ln>
              <a:solidFill>
                <a:srgbClr val="0000FF"/>
              </a:solidFill>
              <a:effectLst/>
              <a:uLnTx/>
              <a:uFillTx/>
              <a:latin typeface="Calibri"/>
              <a:ea typeface="+mn-ea"/>
              <a:cs typeface="+mn-cs"/>
              <a:hlinkClick r:id="rId3">
                <a:extLst>
                  <a:ext uri="{A12FA001-AC4F-418D-AE19-62706E023703}">
                    <ahyp:hlinkClr xmlns:ahyp="http://schemas.microsoft.com/office/drawing/2018/hyperlinkcolor" val="tx"/>
                  </a:ext>
                </a:extLst>
              </a:hlinkClick>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4B87"/>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EC 6.1 </a:t>
            </a:r>
            <a:r>
              <a:rPr kumimoji="0" lang="en-US" sz="3200" b="1" i="1" u="none" strike="noStrike" kern="1200" cap="none" spc="0" normalizeH="0" baseline="0" noProof="0" dirty="0">
                <a:ln>
                  <a:noFill/>
                </a:ln>
                <a:solidFill>
                  <a:srgbClr val="004B87"/>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Government services </a:t>
            </a:r>
            <a:r>
              <a:rPr kumimoji="0" lang="en-US" sz="3200" b="0" i="0" u="none" strike="noStrike" kern="1200" cap="none" spc="0" normalizeH="0" baseline="0" noProof="0" dirty="0">
                <a:ln>
                  <a:noFill/>
                </a:ln>
                <a:solidFill>
                  <a:prstClr val="black"/>
                </a:solidFill>
                <a:effectLst/>
                <a:uLnTx/>
                <a:uFillTx/>
                <a:latin typeface="Calibri"/>
                <a:ea typeface="+mn-ea"/>
                <a:cs typeface="+mn-cs"/>
              </a:rPr>
              <a:t>generally include </a:t>
            </a:r>
            <a:r>
              <a:rPr kumimoji="0" lang="en-US" sz="3200" b="0" i="1" u="none" strike="noStrike" kern="1200" cap="none" spc="0" normalizeH="0" baseline="0" noProof="0" dirty="0">
                <a:ln>
                  <a:noFill/>
                </a:ln>
                <a:solidFill>
                  <a:prstClr val="black"/>
                </a:solidFill>
                <a:effectLst/>
                <a:uLnTx/>
                <a:uFillTx/>
                <a:latin typeface="Calibri"/>
                <a:ea typeface="+mn-ea"/>
                <a:cs typeface="+mn-cs"/>
              </a:rPr>
              <a:t>any service </a:t>
            </a:r>
            <a:r>
              <a:rPr kumimoji="0" lang="en-US" sz="3200" b="0" i="0" u="none" strike="noStrike" kern="1200" cap="none" spc="0" normalizeH="0" baseline="0" noProof="0" dirty="0">
                <a:ln>
                  <a:noFill/>
                </a:ln>
                <a:solidFill>
                  <a:prstClr val="black"/>
                </a:solidFill>
                <a:effectLst/>
                <a:uLnTx/>
                <a:uFillTx/>
                <a:latin typeface="Calibri"/>
                <a:ea typeface="+mn-ea"/>
                <a:cs typeface="+mn-cs"/>
              </a:rPr>
              <a:t>traditionally provided by </a:t>
            </a:r>
            <a:r>
              <a:rPr kumimoji="0" lang="en-US" sz="3200" b="1" i="0" u="sng" strike="noStrike" kern="1200" cap="none" spc="0" normalizeH="0" baseline="0" noProof="0" dirty="0">
                <a:ln>
                  <a:noFill/>
                </a:ln>
                <a:solidFill>
                  <a:prstClr val="black"/>
                </a:solidFill>
                <a:effectLst/>
                <a:uLnTx/>
                <a:uFillTx/>
                <a:latin typeface="Calibri"/>
                <a:ea typeface="+mn-ea"/>
                <a:cs typeface="+mn-cs"/>
              </a:rPr>
              <a:t>a</a:t>
            </a:r>
            <a:r>
              <a:rPr kumimoji="0" lang="en-US" sz="3200" b="0" i="0" u="none" strike="noStrike" kern="1200" cap="none" spc="0" normalizeH="0" baseline="0" noProof="0" dirty="0">
                <a:ln>
                  <a:noFill/>
                </a:ln>
                <a:solidFill>
                  <a:prstClr val="black"/>
                </a:solidFill>
                <a:effectLst/>
                <a:uLnTx/>
                <a:uFillTx/>
                <a:latin typeface="Calibri"/>
                <a:ea typeface="+mn-ea"/>
                <a:cs typeface="+mn-cs"/>
              </a:rPr>
              <a:t> government</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US" sz="3200" dirty="0">
              <a:solidFill>
                <a:prstClr val="black"/>
              </a:solidFill>
              <a:latin typeface="Calibri"/>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All spending of ARPA funds up to the amount </a:t>
            </a:r>
            <a:r>
              <a:rPr lang="en-US" sz="3200" dirty="0">
                <a:solidFill>
                  <a:prstClr val="black"/>
                </a:solidFill>
                <a:latin typeface="Calibri"/>
              </a:rPr>
              <a:t>of revenue loss</a:t>
            </a:r>
            <a:r>
              <a:rPr kumimoji="0" lang="en-US" sz="3200" b="0" i="0" u="none" strike="noStrike" kern="1200" cap="none" spc="0" normalizeH="0" baseline="0" noProof="0" dirty="0">
                <a:ln>
                  <a:noFill/>
                </a:ln>
                <a:solidFill>
                  <a:prstClr val="black"/>
                </a:solidFill>
                <a:effectLst/>
                <a:uLnTx/>
                <a:uFillTx/>
                <a:latin typeface="Calibri"/>
                <a:ea typeface="+mn-ea"/>
                <a:cs typeface="+mn-cs"/>
              </a:rPr>
              <a:t>, regardless of purpose, will be reported under EC 6.1 Government Services.</a:t>
            </a:r>
          </a:p>
          <a:p>
            <a:pPr marL="11430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300" b="1" i="1" u="none" strike="noStrike" kern="1200" cap="none" spc="0" normalizeH="0" baseline="0" noProof="0" dirty="0">
              <a:ln>
                <a:noFill/>
              </a:ln>
              <a:solidFill>
                <a:srgbClr val="004B87"/>
              </a:solidFill>
              <a:effectLst/>
              <a:uLnTx/>
              <a:uFillTx/>
              <a:latin typeface="Calibri"/>
              <a:ea typeface="+mn-ea"/>
              <a:cs typeface="+mn-cs"/>
            </a:endParaRPr>
          </a:p>
          <a:p>
            <a:pPr marL="125730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3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FB51C5F2-8CE4-43F5-9DBE-DBF57599A0B6}"/>
              </a:ext>
            </a:extLst>
          </p:cNvPr>
          <p:cNvPicPr>
            <a:picLocks noChangeAspect="1"/>
          </p:cNvPicPr>
          <p:nvPr/>
        </p:nvPicPr>
        <p:blipFill>
          <a:blip r:embed="rId4"/>
          <a:stretch>
            <a:fillRect/>
          </a:stretch>
        </p:blipFill>
        <p:spPr>
          <a:xfrm>
            <a:off x="16925811" y="317335"/>
            <a:ext cx="914478" cy="1286366"/>
          </a:xfrm>
          <a:prstGeom prst="rect">
            <a:avLst/>
          </a:prstGeom>
        </p:spPr>
      </p:pic>
    </p:spTree>
    <p:extLst>
      <p:ext uri="{BB962C8B-B14F-4D97-AF65-F5344CB8AC3E}">
        <p14:creationId xmlns:p14="http://schemas.microsoft.com/office/powerpoint/2010/main" val="242779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useBgFill="1">
        <p:nvSpPr>
          <p:cNvPr id="47" name="Rectangle 4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Rectangle 4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8"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Rectangle 5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Freeform: Shape 5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752605" y="1454577"/>
            <a:ext cx="5850535"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Rectangle 5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40" y="2099915"/>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A4F37DC3-A14F-483E-8032-ECD2B573EAA5}"/>
              </a:ext>
            </a:extLst>
          </p:cNvPr>
          <p:cNvSpPr/>
          <p:nvPr/>
        </p:nvSpPr>
        <p:spPr>
          <a:xfrm>
            <a:off x="914400" y="434464"/>
            <a:ext cx="4802049" cy="5081246"/>
          </a:xfrm>
          <a:prstGeom prst="rect">
            <a:avLst/>
          </a:prstGeom>
        </p:spPr>
        <p:txBody>
          <a:bodyPr vert="horz" lIns="91440" tIns="45720" rIns="91440" bIns="4572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Your ARPA Award</a:t>
            </a:r>
          </a:p>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Calibri"/>
                <a:ea typeface="+mn-ea"/>
                <a:cs typeface="+mn-cs"/>
              </a:rPr>
              <a:t> </a:t>
            </a:r>
          </a:p>
        </p:txBody>
      </p:sp>
      <p:sp>
        <p:nvSpPr>
          <p:cNvPr id="2" name="TextBox 1"/>
          <p:cNvSpPr txBox="1"/>
          <p:nvPr/>
        </p:nvSpPr>
        <p:spPr>
          <a:xfrm>
            <a:off x="7215388" y="974220"/>
            <a:ext cx="9833021" cy="831907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CE28EB5-92B2-432F-8C60-9B280B75BCAC}"/>
              </a:ext>
            </a:extLst>
          </p:cNvPr>
          <p:cNvPicPr>
            <a:picLocks noChangeAspect="1"/>
          </p:cNvPicPr>
          <p:nvPr/>
        </p:nvPicPr>
        <p:blipFill>
          <a:blip r:embed="rId3"/>
          <a:stretch>
            <a:fillRect/>
          </a:stretch>
        </p:blipFill>
        <p:spPr>
          <a:xfrm>
            <a:off x="16901325" y="8596797"/>
            <a:ext cx="908383" cy="1286367"/>
          </a:xfrm>
          <a:prstGeom prst="rect">
            <a:avLst/>
          </a:prstGeom>
        </p:spPr>
      </p:pic>
      <p:sp>
        <p:nvSpPr>
          <p:cNvPr id="12" name="Rectangle 11">
            <a:extLst>
              <a:ext uri="{FF2B5EF4-FFF2-40B4-BE49-F238E27FC236}">
                <a16:creationId xmlns:a16="http://schemas.microsoft.com/office/drawing/2014/main" id="{6B758D15-3E2A-4203-9853-9B2DF2077461}"/>
              </a:ext>
            </a:extLst>
          </p:cNvPr>
          <p:cNvSpPr/>
          <p:nvPr/>
        </p:nvSpPr>
        <p:spPr>
          <a:xfrm flipV="1">
            <a:off x="-19050" y="10287002"/>
            <a:ext cx="18345150" cy="24003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332F8229-B92D-46F3-811B-58BDED45800D}"/>
              </a:ext>
            </a:extLst>
          </p:cNvPr>
          <p:cNvSpPr txBox="1"/>
          <p:nvPr/>
        </p:nvSpPr>
        <p:spPr>
          <a:xfrm>
            <a:off x="10786533" y="767082"/>
            <a:ext cx="6879385" cy="723274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004B87"/>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4B87"/>
                </a:solidFill>
                <a:effectLst/>
                <a:uLnTx/>
                <a:uFillTx/>
                <a:latin typeface="Calibri"/>
                <a:ea typeface="+mn-ea"/>
                <a:cs typeface="+mn-cs"/>
              </a:rPr>
              <a:t>Your decisions should prepare your community for the next disaster, position future generations for success, and, whenever possible, help grow your Grand List.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As you make plans to spend your ARPA award, think of these as your guide: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004B87"/>
              </a:solidFill>
              <a:effectLst/>
              <a:uLnTx/>
              <a:uFillTx/>
              <a:latin typeface="Calibri"/>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1" u="none" strike="noStrike" kern="1200" cap="none" spc="0" normalizeH="0" baseline="0" noProof="0" dirty="0">
                <a:ln>
                  <a:noFill/>
                </a:ln>
                <a:solidFill>
                  <a:srgbClr val="004B87"/>
                </a:solidFill>
                <a:effectLst/>
                <a:uLnTx/>
                <a:uFillTx/>
                <a:latin typeface="Calibri"/>
                <a:ea typeface="+mn-ea"/>
                <a:cs typeface="+mn-cs"/>
              </a:rPr>
              <a:t>Use existing tools.</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1" u="none" strike="noStrike" kern="1200" cap="none" spc="0" normalizeH="0" baseline="0" noProof="0" dirty="0">
                <a:ln>
                  <a:noFill/>
                </a:ln>
                <a:solidFill>
                  <a:srgbClr val="004B87"/>
                </a:solidFill>
                <a:effectLst/>
                <a:uLnTx/>
                <a:uFillTx/>
                <a:latin typeface="Calibri"/>
                <a:ea typeface="+mn-ea"/>
                <a:cs typeface="+mn-cs"/>
              </a:rPr>
              <a:t>Don’t reinvent the wheel.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1" u="none" strike="noStrike" kern="1200" cap="none" spc="0" normalizeH="0" baseline="0" noProof="0" dirty="0">
                <a:ln>
                  <a:noFill/>
                </a:ln>
                <a:solidFill>
                  <a:srgbClr val="004B87"/>
                </a:solidFill>
                <a:effectLst/>
                <a:uLnTx/>
                <a:uFillTx/>
                <a:latin typeface="Calibri"/>
                <a:ea typeface="+mn-ea"/>
                <a:cs typeface="+mn-cs"/>
              </a:rPr>
              <a:t>Stretch your ARPA dollars.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2">
            <a:extLst>
              <a:ext uri="{FF2B5EF4-FFF2-40B4-BE49-F238E27FC236}">
                <a16:creationId xmlns:a16="http://schemas.microsoft.com/office/drawing/2014/main" id="{33FBE2C8-A94E-0428-8A60-57B6A146E9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4250"/>
          <a:stretch/>
        </p:blipFill>
        <p:spPr bwMode="auto">
          <a:xfrm>
            <a:off x="0" y="1"/>
            <a:ext cx="10195560" cy="1028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1818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7c7a5e03-8652-4f2e-8fd7-072a88cb0b7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50BD98B271F0F419BE1CE8EAF0EB279" ma:contentTypeVersion="13" ma:contentTypeDescription="Create a new document." ma:contentTypeScope="" ma:versionID="331c42d2a4cbc3ad8c43c4067b9bee61">
  <xsd:schema xmlns:xsd="http://www.w3.org/2001/XMLSchema" xmlns:xs="http://www.w3.org/2001/XMLSchema" xmlns:p="http://schemas.microsoft.com/office/2006/metadata/properties" xmlns:ns2="7c7a5e03-8652-4f2e-8fd7-072a88cb0b7a" xmlns:ns3="ade611f2-cbb4-42b6-9f65-8b24117e541a" targetNamespace="http://schemas.microsoft.com/office/2006/metadata/properties" ma:root="true" ma:fieldsID="6080fb558b3d34d92ec88fc5798d380c" ns2:_="" ns3:_="">
    <xsd:import namespace="7c7a5e03-8652-4f2e-8fd7-072a88cb0b7a"/>
    <xsd:import namespace="ade611f2-cbb4-42b6-9f65-8b24117e541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_Flow_SignoffStatu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7a5e03-8652-4f2e-8fd7-072a88cb0b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_Flow_SignoffStatus" ma:index="19" nillable="true" ma:displayName="Sign-off status" ma:internalName="Sign_x002d_off_x0020_status">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e611f2-cbb4-42b6-9f65-8b24117e541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2FC619-0443-421B-993B-998DCC17183D}">
  <ds:schemaRefs>
    <ds:schemaRef ds:uri="http://schemas.microsoft.com/sharepoint/v3/contenttype/forms"/>
  </ds:schemaRefs>
</ds:datastoreItem>
</file>

<file path=customXml/itemProps2.xml><?xml version="1.0" encoding="utf-8"?>
<ds:datastoreItem xmlns:ds="http://schemas.openxmlformats.org/officeDocument/2006/customXml" ds:itemID="{F9CFAECE-1192-4978-9599-88856CA06DAC}">
  <ds:schemaRefs>
    <ds:schemaRef ds:uri="7c7a5e03-8652-4f2e-8fd7-072a88cb0b7a"/>
    <ds:schemaRef ds:uri="http://schemas.openxmlformats.org/package/2006/metadata/core-properties"/>
    <ds:schemaRef ds:uri="http://schemas.microsoft.com/office/2006/documentManagement/types"/>
    <ds:schemaRef ds:uri="http://purl.org/dc/terms/"/>
    <ds:schemaRef ds:uri="http://purl.org/dc/dcmitype/"/>
    <ds:schemaRef ds:uri="http://schemas.microsoft.com/office/2006/metadata/properties"/>
    <ds:schemaRef ds:uri="http://www.w3.org/XML/1998/namespace"/>
    <ds:schemaRef ds:uri="http://purl.org/dc/elements/1.1/"/>
    <ds:schemaRef ds:uri="http://schemas.microsoft.com/office/infopath/2007/PartnerControls"/>
    <ds:schemaRef ds:uri="ade611f2-cbb4-42b6-9f65-8b24117e541a"/>
  </ds:schemaRefs>
</ds:datastoreItem>
</file>

<file path=customXml/itemProps3.xml><?xml version="1.0" encoding="utf-8"?>
<ds:datastoreItem xmlns:ds="http://schemas.openxmlformats.org/officeDocument/2006/customXml" ds:itemID="{17A8647C-1C43-49A9-BC68-C9A99063B5F8}">
  <ds:schemaRefs>
    <ds:schemaRef ds:uri="7c7a5e03-8652-4f2e-8fd7-072a88cb0b7a"/>
    <ds:schemaRef ds:uri="ade611f2-cbb4-42b6-9f65-8b24117e54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2334</TotalTime>
  <Words>2267</Words>
  <Application>Microsoft Office PowerPoint</Application>
  <PresentationFormat>Custom</PresentationFormat>
  <Paragraphs>252</Paragraphs>
  <Slides>16</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Wingdings</vt:lpstr>
      <vt:lpstr>Calibri</vt:lpstr>
      <vt:lpstr>Trebuchet MS</vt:lpstr>
      <vt:lpstr>Times New Roman</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Nursing Career Awareness Week Presentation</dc:title>
  <dc:creator>kbuckley@vlct.org</dc:creator>
  <cp:lastModifiedBy>Katie Buckley</cp:lastModifiedBy>
  <cp:revision>28</cp:revision>
  <dcterms:created xsi:type="dcterms:W3CDTF">2006-08-16T00:00:00Z</dcterms:created>
  <dcterms:modified xsi:type="dcterms:W3CDTF">2022-06-28T20:26:03Z</dcterms:modified>
  <dc:identifier>DAEXEkAslac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0x010100D50BD98B271F0F419BE1CE8EAF0EB279</vt:lpwstr>
  </property>
</Properties>
</file>